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2.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Lst>
  <p:notesMasterIdLst>
    <p:notesMasterId r:id="rId44"/>
  </p:notesMasterIdLst>
  <p:sldIdLst>
    <p:sldId id="256" r:id="rId5"/>
    <p:sldId id="257" r:id="rId6"/>
    <p:sldId id="299" r:id="rId7"/>
    <p:sldId id="258" r:id="rId8"/>
    <p:sldId id="259" r:id="rId9"/>
    <p:sldId id="301" r:id="rId10"/>
    <p:sldId id="302" r:id="rId11"/>
    <p:sldId id="262" r:id="rId12"/>
    <p:sldId id="369" r:id="rId13"/>
    <p:sldId id="399" r:id="rId14"/>
    <p:sldId id="400" r:id="rId15"/>
    <p:sldId id="263" r:id="rId16"/>
    <p:sldId id="264" r:id="rId17"/>
    <p:sldId id="265" r:id="rId18"/>
    <p:sldId id="266" r:id="rId19"/>
    <p:sldId id="267" r:id="rId20"/>
    <p:sldId id="268" r:id="rId21"/>
    <p:sldId id="269" r:id="rId22"/>
    <p:sldId id="270" r:id="rId23"/>
    <p:sldId id="271" r:id="rId24"/>
    <p:sldId id="370" r:id="rId25"/>
    <p:sldId id="415" r:id="rId26"/>
    <p:sldId id="260" r:id="rId27"/>
    <p:sldId id="413" r:id="rId28"/>
    <p:sldId id="366" r:id="rId29"/>
    <p:sldId id="428" r:id="rId30"/>
    <p:sldId id="416" r:id="rId31"/>
    <p:sldId id="274" r:id="rId32"/>
    <p:sldId id="405" r:id="rId33"/>
    <p:sldId id="429" r:id="rId34"/>
    <p:sldId id="275" r:id="rId35"/>
    <p:sldId id="276" r:id="rId36"/>
    <p:sldId id="277" r:id="rId37"/>
    <p:sldId id="278" r:id="rId38"/>
    <p:sldId id="279" r:id="rId39"/>
    <p:sldId id="280" r:id="rId40"/>
    <p:sldId id="424" r:id="rId41"/>
    <p:sldId id="281" r:id="rId42"/>
    <p:sldId id="365" r:id="rId43"/>
  </p:sldIdLst>
  <p:sldSz cx="9144000" cy="6858000" type="screen4x3"/>
  <p:notesSz cx="9144000" cy="6858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98AF"/>
    <a:srgbClr val="161F48"/>
    <a:srgbClr val="F36E4F"/>
    <a:srgbClr val="50B4C6"/>
    <a:srgbClr val="DD438E"/>
    <a:srgbClr val="151F4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8D17A5-473B-42BF-8F12-6D0856E2A0E7}" v="5" dt="2025-07-15T17:46:55.96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7" autoAdjust="0"/>
    <p:restoredTop sz="82957" autoAdjust="0"/>
  </p:normalViewPr>
  <p:slideViewPr>
    <p:cSldViewPr>
      <p:cViewPr varScale="1">
        <p:scale>
          <a:sx n="106" d="100"/>
          <a:sy n="106" d="100"/>
        </p:scale>
        <p:origin x="176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512B413-6A24-42F3-AF97-4D0A7BC3FF0E}" type="datetimeFigureOut">
              <a:rPr lang="es-CO" smtClean="0"/>
              <a:t>30/10/2025</a:t>
            </a:fld>
            <a:endParaRPr lang="es-CO"/>
          </a:p>
        </p:txBody>
      </p:sp>
      <p:sp>
        <p:nvSpPr>
          <p:cNvPr id="4" name="Marcador de imagen de diapositiva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44D365EB-61EB-4A18-A250-40EA1138D0A7}" type="slidenum">
              <a:rPr lang="es-CO" smtClean="0"/>
              <a:t>‹#›</a:t>
            </a:fld>
            <a:endParaRPr lang="es-CO"/>
          </a:p>
        </p:txBody>
      </p:sp>
    </p:spTree>
    <p:extLst>
      <p:ext uri="{BB962C8B-B14F-4D97-AF65-F5344CB8AC3E}">
        <p14:creationId xmlns:p14="http://schemas.microsoft.com/office/powerpoint/2010/main" val="380530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8E954A27-B6BE-4AF5-83BC-1CB4FB00DDD3}" type="slidenum">
              <a:rPr lang="en-US" smtClean="0"/>
              <a:t>6</a:t>
            </a:fld>
            <a:endParaRPr lang="en-US"/>
          </a:p>
        </p:txBody>
      </p:sp>
    </p:spTree>
    <p:extLst>
      <p:ext uri="{BB962C8B-B14F-4D97-AF65-F5344CB8AC3E}">
        <p14:creationId xmlns:p14="http://schemas.microsoft.com/office/powerpoint/2010/main" val="3146615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4004A-6DE1-163A-1B47-01FC6835AB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366D0B-54DA-E55A-C8A2-AC25BFC461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B20C6-3A5A-71E0-9131-21B070E1C1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DADAAB-CB76-49E8-2B77-C4E1461A6AD8}"/>
              </a:ext>
            </a:extLst>
          </p:cNvPr>
          <p:cNvSpPr>
            <a:spLocks noGrp="1"/>
          </p:cNvSpPr>
          <p:nvPr>
            <p:ph type="sldNum" sz="quarter" idx="5"/>
          </p:nvPr>
        </p:nvSpPr>
        <p:spPr/>
        <p:txBody>
          <a:bodyPr/>
          <a:lstStyle/>
          <a:p>
            <a:fld id="{8E954A27-B6BE-4AF5-83BC-1CB4FB00DDD3}" type="slidenum">
              <a:rPr lang="en-US" smtClean="0"/>
              <a:t>26</a:t>
            </a:fld>
            <a:endParaRPr lang="en-US"/>
          </a:p>
        </p:txBody>
      </p:sp>
    </p:spTree>
    <p:extLst>
      <p:ext uri="{BB962C8B-B14F-4D97-AF65-F5344CB8AC3E}">
        <p14:creationId xmlns:p14="http://schemas.microsoft.com/office/powerpoint/2010/main" val="222413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6691A-7169-B91D-2739-2CF0B805C8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4B1E4-8F3C-A241-CCA2-4688BA77E3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E0B915-180B-2A78-7A02-8BB9738516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AFFECE-7B65-27AB-38A2-81F59FAFF07A}"/>
              </a:ext>
            </a:extLst>
          </p:cNvPr>
          <p:cNvSpPr>
            <a:spLocks noGrp="1"/>
          </p:cNvSpPr>
          <p:nvPr>
            <p:ph type="sldNum" sz="quarter" idx="5"/>
          </p:nvPr>
        </p:nvSpPr>
        <p:spPr/>
        <p:txBody>
          <a:bodyPr/>
          <a:lstStyle/>
          <a:p>
            <a:fld id="{8E954A27-B6BE-4AF5-83BC-1CB4FB00DDD3}" type="slidenum">
              <a:rPr lang="en-US" smtClean="0"/>
              <a:t>27</a:t>
            </a:fld>
            <a:endParaRPr lang="en-US"/>
          </a:p>
        </p:txBody>
      </p:sp>
    </p:spTree>
    <p:extLst>
      <p:ext uri="{BB962C8B-B14F-4D97-AF65-F5344CB8AC3E}">
        <p14:creationId xmlns:p14="http://schemas.microsoft.com/office/powerpoint/2010/main" val="3362093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54A27-B6BE-4AF5-83BC-1CB4FB00DDD3}" type="slidenum">
              <a:rPr lang="en-US" smtClean="0"/>
              <a:t>29</a:t>
            </a:fld>
            <a:endParaRPr lang="en-US"/>
          </a:p>
        </p:txBody>
      </p:sp>
    </p:spTree>
    <p:extLst>
      <p:ext uri="{BB962C8B-B14F-4D97-AF65-F5344CB8AC3E}">
        <p14:creationId xmlns:p14="http://schemas.microsoft.com/office/powerpoint/2010/main" val="1664575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5B38F-A12A-580E-F3CE-91E915013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36449-0D7B-C27A-08BB-A4A236B1B4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867D2B-487C-6098-6CEC-559B61439B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4FBBED6-7C10-8E1F-A261-47DEDD4F98CF}"/>
              </a:ext>
            </a:extLst>
          </p:cNvPr>
          <p:cNvSpPr>
            <a:spLocks noGrp="1"/>
          </p:cNvSpPr>
          <p:nvPr>
            <p:ph type="sldNum" sz="quarter" idx="5"/>
          </p:nvPr>
        </p:nvSpPr>
        <p:spPr/>
        <p:txBody>
          <a:bodyPr/>
          <a:lstStyle/>
          <a:p>
            <a:fld id="{8E954A27-B6BE-4AF5-83BC-1CB4FB00DDD3}" type="slidenum">
              <a:rPr lang="en-US" smtClean="0"/>
              <a:t>30</a:t>
            </a:fld>
            <a:endParaRPr lang="en-US"/>
          </a:p>
        </p:txBody>
      </p:sp>
    </p:spTree>
    <p:extLst>
      <p:ext uri="{BB962C8B-B14F-4D97-AF65-F5344CB8AC3E}">
        <p14:creationId xmlns:p14="http://schemas.microsoft.com/office/powerpoint/2010/main" val="1959720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365EB-61EB-4A18-A250-40EA1138D0A7}" type="slidenum">
              <a:rPr lang="es-CO" smtClean="0"/>
              <a:t>32</a:t>
            </a:fld>
            <a:endParaRPr lang="es-CO"/>
          </a:p>
        </p:txBody>
      </p:sp>
    </p:spTree>
    <p:extLst>
      <p:ext uri="{BB962C8B-B14F-4D97-AF65-F5344CB8AC3E}">
        <p14:creationId xmlns:p14="http://schemas.microsoft.com/office/powerpoint/2010/main" val="2531361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54A27-B6BE-4AF5-83BC-1CB4FB00DDD3}" type="slidenum">
              <a:rPr lang="en-US" smtClean="0"/>
              <a:t>39</a:t>
            </a:fld>
            <a:endParaRPr lang="en-US"/>
          </a:p>
        </p:txBody>
      </p:sp>
    </p:spTree>
    <p:extLst>
      <p:ext uri="{BB962C8B-B14F-4D97-AF65-F5344CB8AC3E}">
        <p14:creationId xmlns:p14="http://schemas.microsoft.com/office/powerpoint/2010/main" val="175557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A4CC3333-B140-41A4-BCF3-7E43675F1DB9}" type="slidenum">
              <a:rPr lang="es-VE" smtClean="0"/>
              <a:t>7</a:t>
            </a:fld>
            <a:endParaRPr lang="es-VE"/>
          </a:p>
        </p:txBody>
      </p:sp>
    </p:spTree>
    <p:extLst>
      <p:ext uri="{BB962C8B-B14F-4D97-AF65-F5344CB8AC3E}">
        <p14:creationId xmlns:p14="http://schemas.microsoft.com/office/powerpoint/2010/main" val="1051338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8E954A27-B6BE-4AF5-83BC-1CB4FB00DDD3}" type="slidenum">
              <a:rPr lang="en-US" smtClean="0"/>
              <a:t>9</a:t>
            </a:fld>
            <a:endParaRPr lang="en-US"/>
          </a:p>
        </p:txBody>
      </p:sp>
    </p:spTree>
    <p:extLst>
      <p:ext uri="{BB962C8B-B14F-4D97-AF65-F5344CB8AC3E}">
        <p14:creationId xmlns:p14="http://schemas.microsoft.com/office/powerpoint/2010/main" val="166406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54A27-B6BE-4AF5-83BC-1CB4FB00DDD3}" type="slidenum">
              <a:rPr lang="en-US" smtClean="0"/>
              <a:t>10</a:t>
            </a:fld>
            <a:endParaRPr lang="en-US"/>
          </a:p>
        </p:txBody>
      </p:sp>
    </p:spTree>
    <p:extLst>
      <p:ext uri="{BB962C8B-B14F-4D97-AF65-F5344CB8AC3E}">
        <p14:creationId xmlns:p14="http://schemas.microsoft.com/office/powerpoint/2010/main" val="133354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11</a:t>
            </a:fld>
            <a:endParaRPr lang="en-US"/>
          </a:p>
        </p:txBody>
      </p:sp>
    </p:spTree>
    <p:extLst>
      <p:ext uri="{BB962C8B-B14F-4D97-AF65-F5344CB8AC3E}">
        <p14:creationId xmlns:p14="http://schemas.microsoft.com/office/powerpoint/2010/main" val="2151578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54A27-B6BE-4AF5-83BC-1CB4FB00DDD3}" type="slidenum">
              <a:rPr lang="en-US" smtClean="0"/>
              <a:t>21</a:t>
            </a:fld>
            <a:endParaRPr lang="en-US"/>
          </a:p>
        </p:txBody>
      </p:sp>
    </p:spTree>
    <p:extLst>
      <p:ext uri="{BB962C8B-B14F-4D97-AF65-F5344CB8AC3E}">
        <p14:creationId xmlns:p14="http://schemas.microsoft.com/office/powerpoint/2010/main" val="3507181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22</a:t>
            </a:fld>
            <a:endParaRPr lang="en-US"/>
          </a:p>
        </p:txBody>
      </p:sp>
    </p:spTree>
    <p:extLst>
      <p:ext uri="{BB962C8B-B14F-4D97-AF65-F5344CB8AC3E}">
        <p14:creationId xmlns:p14="http://schemas.microsoft.com/office/powerpoint/2010/main" val="3328632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54A27-B6BE-4AF5-83BC-1CB4FB00DDD3}" type="slidenum">
              <a:rPr lang="en-US" smtClean="0"/>
              <a:t>24</a:t>
            </a:fld>
            <a:endParaRPr lang="en-US"/>
          </a:p>
        </p:txBody>
      </p:sp>
    </p:spTree>
    <p:extLst>
      <p:ext uri="{BB962C8B-B14F-4D97-AF65-F5344CB8AC3E}">
        <p14:creationId xmlns:p14="http://schemas.microsoft.com/office/powerpoint/2010/main" val="1747275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54A27-B6BE-4AF5-83BC-1CB4FB00DDD3}" type="slidenum">
              <a:rPr lang="en-US" smtClean="0"/>
              <a:t>25</a:t>
            </a:fld>
            <a:endParaRPr lang="en-US"/>
          </a:p>
        </p:txBody>
      </p:sp>
    </p:spTree>
    <p:extLst>
      <p:ext uri="{BB962C8B-B14F-4D97-AF65-F5344CB8AC3E}">
        <p14:creationId xmlns:p14="http://schemas.microsoft.com/office/powerpoint/2010/main" val="4246992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11" y="0"/>
            <a:ext cx="9139809" cy="6851649"/>
          </a:xfrm>
          <a:prstGeom prst="rect">
            <a:avLst/>
          </a:prstGeom>
        </p:spPr>
      </p:pic>
      <p:sp>
        <p:nvSpPr>
          <p:cNvPr id="2" name="Holder 2"/>
          <p:cNvSpPr>
            <a:spLocks noGrp="1"/>
          </p:cNvSpPr>
          <p:nvPr>
            <p:ph type="ctrTitle"/>
          </p:nvPr>
        </p:nvSpPr>
        <p:spPr>
          <a:xfrm>
            <a:off x="218947" y="2350465"/>
            <a:ext cx="8706104" cy="144843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500" b="0" i="1">
                <a:solidFill>
                  <a:srgbClr val="151F46"/>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900EC5F1-80E0-7A45-A9F8-33FC90DAFC38}" type="datetimeFigureOut">
              <a:rPr lang="en-US" smtClean="0"/>
              <a:t>10/30/2025</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0ECD0405-AD16-1646-BCEE-B0764A8C431E}" type="slidenum">
              <a:rPr lang="en-US" smtClean="0"/>
              <a:t>‹#›</a:t>
            </a:fld>
            <a:endParaRPr lang="en-US"/>
          </a:p>
        </p:txBody>
      </p:sp>
    </p:spTree>
    <p:extLst>
      <p:ext uri="{BB962C8B-B14F-4D97-AF65-F5344CB8AC3E}">
        <p14:creationId xmlns:p14="http://schemas.microsoft.com/office/powerpoint/2010/main" val="16786445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1475" y="383870"/>
            <a:ext cx="8601049" cy="1412875"/>
          </a:xfrm>
          <a:prstGeom prst="rect">
            <a:avLst/>
          </a:prstGeom>
        </p:spPr>
        <p:txBody>
          <a:bodyPr wrap="square" lIns="0" tIns="0" rIns="0" bIns="0">
            <a:spAutoFit/>
          </a:bodyPr>
          <a:lstStyle>
            <a:lvl1pPr>
              <a:defRPr sz="340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48792" y="2052065"/>
            <a:ext cx="7846415" cy="3044190"/>
          </a:xfrm>
          <a:prstGeom prst="rect">
            <a:avLst/>
          </a:prstGeom>
        </p:spPr>
        <p:txBody>
          <a:bodyPr wrap="square" lIns="0" tIns="0" rIns="0" bIns="0">
            <a:spAutoFit/>
          </a:bodyPr>
          <a:lstStyle>
            <a:lvl1pPr>
              <a:defRPr sz="2500" b="0" i="1">
                <a:solidFill>
                  <a:srgbClr val="151F46"/>
                </a:solidFill>
                <a:latin typeface="Trebuchet MS"/>
                <a:cs typeface="Trebuchet MS"/>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10/30/2025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j.gov/labor/myleavebenefits/labor/myleavebenefits/worker/resources/keepingnjsafe.s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yleavebenefits.nj.gov/labor/myleavebenefits/worker/application/index.s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njdol.prod.simpligov.com/prod/portal/ShowWorkFlow/AnonymousEmbed/70aee173-1831-4223-baa5-891c20e10b39"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myleavebenefits.nj.gov/worker/resources/jobprotection.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37.xml.rels><?xml version="1.0" encoding="UTF-8" standalone="yes"?>
<Relationships xmlns="http://schemas.openxmlformats.org/package/2006/relationships"><Relationship Id="rId3" Type="http://schemas.openxmlformats.org/officeDocument/2006/relationships/hyperlink" Target="https://nj.gov/labor/myleavebenefits/worker/resources/jobprotection.shtml"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0" y="4191000"/>
            <a:ext cx="5362447" cy="1465145"/>
          </a:xfrm>
          <a:prstGeom prst="rect">
            <a:avLst/>
          </a:prstGeom>
        </p:spPr>
        <p:txBody>
          <a:bodyPr vert="horz" wrap="square" lIns="0" tIns="12700" rIns="0" bIns="0" rtlCol="0">
            <a:spAutoFit/>
          </a:bodyPr>
          <a:lstStyle/>
          <a:p>
            <a:pPr marL="12700">
              <a:lnSpc>
                <a:spcPts val="3990"/>
              </a:lnSpc>
              <a:spcBef>
                <a:spcPts val="100"/>
              </a:spcBef>
            </a:pPr>
            <a:r>
              <a:rPr sz="3600" dirty="0">
                <a:solidFill>
                  <a:srgbClr val="161F48"/>
                </a:solidFill>
                <a:latin typeface="Roboto" panose="02000000000000000000" pitchFamily="2" charset="0"/>
                <a:ea typeface="Roboto" panose="02000000000000000000" pitchFamily="2" charset="0"/>
              </a:rPr>
              <a:t>N</a:t>
            </a:r>
            <a:r>
              <a:rPr lang="en-US" sz="3600" dirty="0">
                <a:solidFill>
                  <a:srgbClr val="161F48"/>
                </a:solidFill>
                <a:latin typeface="Roboto" panose="02000000000000000000" pitchFamily="2" charset="0"/>
                <a:ea typeface="Roboto" panose="02000000000000000000" pitchFamily="2" charset="0"/>
              </a:rPr>
              <a:t>UEVA</a:t>
            </a:r>
            <a:r>
              <a:rPr sz="3600" dirty="0">
                <a:solidFill>
                  <a:srgbClr val="161F48"/>
                </a:solidFill>
                <a:latin typeface="Roboto" panose="02000000000000000000" pitchFamily="2" charset="0"/>
                <a:ea typeface="Roboto" panose="02000000000000000000" pitchFamily="2" charset="0"/>
              </a:rPr>
              <a:t> JERSEY</a:t>
            </a:r>
          </a:p>
          <a:p>
            <a:pPr marL="12700" marR="5080">
              <a:lnSpc>
                <a:spcPts val="3460"/>
              </a:lnSpc>
              <a:spcBef>
                <a:spcPts val="300"/>
              </a:spcBef>
            </a:pPr>
            <a:r>
              <a:rPr sz="3600" b="1" dirty="0">
                <a:solidFill>
                  <a:srgbClr val="F36E4E"/>
                </a:solidFill>
                <a:latin typeface="Roboto Black" panose="02000000000000000000" pitchFamily="2" charset="0"/>
                <a:ea typeface="Roboto Black" panose="02000000000000000000" pitchFamily="2" charset="0"/>
              </a:rPr>
              <a:t>LICENCIA FAMILIAR Y MÉDICA PAGADA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228600" y="0"/>
            <a:ext cx="9144000" cy="1029021"/>
          </a:xfrm>
          <a:prstGeom prst="rect">
            <a:avLst/>
          </a:prstGeom>
          <a:noFill/>
        </p:spPr>
        <p:txBody>
          <a:bodyPr wrap="square" lIns="0" tIns="0" rIns="0" bIns="0" rtlCol="0" anchor="t">
            <a:noAutofit/>
          </a:bodyPr>
          <a:lstStyle/>
          <a:p>
            <a:endParaRPr lang="en-US" sz="3200" b="1" dirty="0">
              <a:solidFill>
                <a:srgbClr val="161F48"/>
              </a:solidFill>
              <a:latin typeface="Roboto Black"/>
              <a:ea typeface="Roboto Black"/>
            </a:endParaRPr>
          </a:p>
          <a:p>
            <a:r>
              <a:rPr lang="en-US" sz="3200" b="1" dirty="0">
                <a:solidFill>
                  <a:srgbClr val="161F48"/>
                </a:solidFill>
                <a:latin typeface="Roboto Black"/>
                <a:ea typeface="Roboto Black"/>
              </a:rPr>
              <a:t>REQUISITOS DEL EMPLEADOR</a:t>
            </a:r>
            <a:endParaRPr lang="en-US" sz="3200" b="1" dirty="0">
              <a:solidFill>
                <a:srgbClr val="161F48"/>
              </a:solidFill>
              <a:latin typeface="Roboto Black" panose="02000000000000000000" pitchFamily="2" charset="0"/>
              <a:ea typeface="Roboto Black" panose="02000000000000000000" pitchFamily="2" charset="0"/>
            </a:endParaRPr>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2345809"/>
            <a:ext cx="8250458" cy="1736662"/>
          </a:xfrm>
          <a:prstGeom prst="rect">
            <a:avLst/>
          </a:prstGeom>
          <a:noFill/>
        </p:spPr>
        <p:txBody>
          <a:bodyPr wrap="square" lIns="0" tIns="0" rIns="0" bIns="0" rtlCol="0" anchor="t">
            <a:noAutofit/>
          </a:bodyPr>
          <a:lstStyle/>
          <a:p>
            <a:pPr marL="342900" indent="-342900" fontAlgn="base">
              <a:spcAft>
                <a:spcPts val="600"/>
              </a:spcAft>
              <a:buClr>
                <a:srgbClr val="F36E4E"/>
              </a:buClr>
              <a:buFont typeface="Arial" panose="020B0604020202020204" pitchFamily="34" charset="0"/>
              <a:buChar char="•"/>
            </a:pPr>
            <a:r>
              <a:rPr lang="es-ES" dirty="0">
                <a:solidFill>
                  <a:srgbClr val="161F48"/>
                </a:solidFill>
                <a:latin typeface="Roboto Medium"/>
                <a:ea typeface="Roboto Medium"/>
                <a:cs typeface="Roboto Medium"/>
              </a:rPr>
              <a:t>Muestre carteles de TDI y FLI en un lugar del lugar de trabajo claramente visible para los empleados.</a:t>
            </a:r>
          </a:p>
          <a:p>
            <a:pPr marL="342900" indent="-342900" fontAlgn="base">
              <a:spcAft>
                <a:spcPts val="600"/>
              </a:spcAft>
              <a:buClr>
                <a:srgbClr val="F36E4E"/>
              </a:buClr>
              <a:buFont typeface="Arial" panose="020B0604020202020204" pitchFamily="34" charset="0"/>
              <a:buChar char="•"/>
            </a:pPr>
            <a:r>
              <a:rPr lang="es-ES" dirty="0">
                <a:solidFill>
                  <a:srgbClr val="161F48"/>
                </a:solidFill>
                <a:latin typeface="Roboto Medium"/>
                <a:ea typeface="Roboto Medium"/>
                <a:cs typeface="Roboto Medium"/>
              </a:rPr>
              <a:t>Proporcionar un aviso por escrito a TDI y FLI cuando se contrata a un empleado, solicita información o notifica a un empleador sobre su necesidad de licencia.</a:t>
            </a:r>
          </a:p>
          <a:p>
            <a:pPr marL="342900" indent="-342900" fontAlgn="base">
              <a:spcAft>
                <a:spcPts val="600"/>
              </a:spcAft>
              <a:buClr>
                <a:srgbClr val="F36E4E"/>
              </a:buClr>
              <a:buFont typeface="Arial" panose="020B0604020202020204" pitchFamily="34" charset="0"/>
              <a:buChar char="•"/>
            </a:pPr>
            <a:r>
              <a:rPr lang="es-ES" dirty="0">
                <a:solidFill>
                  <a:srgbClr val="161F48"/>
                </a:solidFill>
                <a:latin typeface="Roboto Medium"/>
                <a:ea typeface="Roboto Medium"/>
                <a:cs typeface="Roboto Medium"/>
              </a:rPr>
              <a:t>Informar los ingresos trimestrales del empleado al Estado.</a:t>
            </a:r>
          </a:p>
          <a:p>
            <a:pPr fontAlgn="base">
              <a:spcAft>
                <a:spcPts val="600"/>
              </a:spcAft>
              <a:buClr>
                <a:srgbClr val="F36E4E"/>
              </a:buClr>
            </a:pPr>
            <a:endParaRPr lang="en-US" dirty="0">
              <a:solidFill>
                <a:srgbClr val="161F48"/>
              </a:solidFill>
              <a:latin typeface="Roboto Medium" panose="020B0604020202020204" charset="0"/>
              <a:ea typeface="Roboto Medium" panose="020B0604020202020204" charset="0"/>
            </a:endParaRPr>
          </a:p>
          <a:p>
            <a:pPr fontAlgn="base">
              <a:spcAft>
                <a:spcPts val="600"/>
              </a:spcAft>
              <a:buClr>
                <a:srgbClr val="F36E4E"/>
              </a:buClr>
            </a:pPr>
            <a:r>
              <a:rPr lang="es-ES" dirty="0">
                <a:solidFill>
                  <a:srgbClr val="161F48"/>
                </a:solidFill>
                <a:latin typeface="Roboto Medium"/>
                <a:ea typeface="Roboto Medium"/>
                <a:cs typeface="Roboto Medium"/>
              </a:rPr>
              <a:t>Recomendamos que los empleadores realicen un seguimiento de las notificaciones de que un empleado está recibiendo beneficios, verifiquen su exactitud e informen discrepancias o pagos incorrectos.</a:t>
            </a:r>
            <a:endParaRPr lang="en-US" dirty="0">
              <a:solidFill>
                <a:srgbClr val="161F48"/>
              </a:solidFill>
              <a:latin typeface="Roboto Medium"/>
              <a:ea typeface="Roboto Medium"/>
              <a:cs typeface="Roboto Medium"/>
            </a:endParaRPr>
          </a:p>
          <a:p>
            <a:pPr fontAlgn="base">
              <a:spcAft>
                <a:spcPts val="600"/>
              </a:spcAft>
              <a:buClr>
                <a:srgbClr val="F36E4E"/>
              </a:buClr>
            </a:pPr>
            <a:endParaRPr lang="es-ES" dirty="0">
              <a:solidFill>
                <a:srgbClr val="161F48"/>
              </a:solidFill>
              <a:latin typeface="Roboto Medium"/>
              <a:ea typeface="Roboto Medium"/>
              <a:cs typeface="Roboto Medium"/>
            </a:endParaRPr>
          </a:p>
          <a:p>
            <a:pPr fontAlgn="base">
              <a:spcAft>
                <a:spcPts val="600"/>
              </a:spcAft>
              <a:buClr>
                <a:srgbClr val="F36E4E"/>
              </a:buClr>
            </a:pPr>
            <a:r>
              <a:rPr lang="es-ES" dirty="0">
                <a:solidFill>
                  <a:srgbClr val="161F48"/>
                </a:solidFill>
                <a:latin typeface="Roboto Medium"/>
                <a:ea typeface="Roboto Medium"/>
                <a:cs typeface="Roboto Medium"/>
              </a:rPr>
              <a:t>El empleador no desempeña ningún papel en la solicitud del empleado.</a:t>
            </a:r>
            <a:endParaRPr lang="en-US" dirty="0">
              <a:solidFill>
                <a:srgbClr val="161F48"/>
              </a:solidFill>
              <a:latin typeface="Roboto Medium" panose="02000000000000000000" pitchFamily="2" charset="0"/>
              <a:ea typeface="Roboto Medium" panose="02000000000000000000" pitchFamily="2" charset="0"/>
              <a:cs typeface="Roboto Medium" panose="02000000000000000000" pitchFamily="2" charset="0"/>
            </a:endParaRPr>
          </a:p>
          <a:p>
            <a:endParaRPr lang="en-US" dirty="0">
              <a:solidFill>
                <a:srgbClr val="161F48"/>
              </a:solidFill>
              <a:latin typeface="Roboto Medium" panose="02000000000000000000" pitchFamily="2" charset="0"/>
              <a:ea typeface="Roboto Medium" panose="02000000000000000000" pitchFamily="2" charset="0"/>
            </a:endParaRPr>
          </a:p>
          <a:p>
            <a:endParaRPr lang="en-US"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372150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171660" y="505504"/>
            <a:ext cx="8800679" cy="900510"/>
          </a:xfrm>
          <a:prstGeom prst="rect">
            <a:avLst/>
          </a:prstGeom>
          <a:noFill/>
        </p:spPr>
        <p:txBody>
          <a:bodyPr wrap="square" lIns="0" tIns="0" rIns="0" bIns="0" rtlCol="0" anchor="t">
            <a:noAutofit/>
          </a:bodyPr>
          <a:lstStyle/>
          <a:p>
            <a:r>
              <a:rPr lang="es-ES" sz="3200" b="1" dirty="0">
                <a:solidFill>
                  <a:srgbClr val="161F48"/>
                </a:solidFill>
                <a:latin typeface="Roboto Black"/>
                <a:ea typeface="Roboto Black"/>
              </a:rPr>
              <a:t>CÓMO PUEDEN AYUDAR LOS EMPLEADORES</a:t>
            </a:r>
            <a:endParaRPr lang="en-US" sz="3200" b="1" dirty="0">
              <a:solidFill>
                <a:srgbClr val="161F48"/>
              </a:solidFill>
              <a:latin typeface="Roboto Black"/>
              <a:ea typeface="Roboto Black"/>
            </a:endParaRPr>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2345808"/>
            <a:ext cx="8250458" cy="1736662"/>
          </a:xfrm>
          <a:prstGeom prst="rect">
            <a:avLst/>
          </a:prstGeom>
          <a:noFill/>
        </p:spPr>
        <p:txBody>
          <a:bodyPr wrap="square" lIns="0" tIns="0" rIns="0" bIns="0" rtlCol="0" anchor="t">
            <a:noAutofit/>
          </a:bodyPr>
          <a:lstStyle/>
          <a:p>
            <a:pPr marL="342900" indent="-342900" fontAlgn="base">
              <a:spcAft>
                <a:spcPts val="600"/>
              </a:spcAft>
              <a:buClr>
                <a:srgbClr val="F36E4E"/>
              </a:buClr>
              <a:buFont typeface="Arial" panose="020B0604020202020204" pitchFamily="34" charset="0"/>
              <a:buChar char="•"/>
            </a:pPr>
            <a:r>
              <a:rPr lang="es-ES" sz="2000" dirty="0">
                <a:solidFill>
                  <a:srgbClr val="161F48"/>
                </a:solidFill>
                <a:latin typeface="Roboto Medium"/>
                <a:ea typeface="Roboto Medium"/>
                <a:cs typeface="Roboto Medium"/>
              </a:rPr>
              <a:t>Mantenga informados a los empleados—utilice nuestro kit de herramientas y comparta recursos</a:t>
            </a:r>
            <a:r>
              <a:rPr lang="en-US" sz="2000" dirty="0">
                <a:solidFill>
                  <a:srgbClr val="161F48"/>
                </a:solidFill>
                <a:latin typeface="Roboto Medium"/>
                <a:ea typeface="Roboto Medium"/>
                <a:cs typeface="Roboto Medium"/>
              </a:rPr>
              <a:t>: </a:t>
            </a:r>
            <a:r>
              <a:rPr lang="en-US" sz="2000" b="1" dirty="0">
                <a:solidFill>
                  <a:srgbClr val="2D98AF"/>
                </a:solidFill>
                <a:latin typeface="Roboto"/>
                <a:ea typeface="Roboto"/>
                <a:cs typeface="Roboto"/>
              </a:rPr>
              <a:t>myleavebenefits.nj.gov/</a:t>
            </a:r>
            <a:r>
              <a:rPr lang="en-US" sz="2000" b="1" dirty="0" err="1">
                <a:solidFill>
                  <a:srgbClr val="2D98AF"/>
                </a:solidFill>
                <a:latin typeface="Roboto"/>
                <a:ea typeface="Roboto"/>
                <a:cs typeface="Roboto"/>
              </a:rPr>
              <a:t>employerkit</a:t>
            </a:r>
            <a:endParaRPr lang="en-US" sz="2000" b="1" dirty="0">
              <a:solidFill>
                <a:srgbClr val="2D98AF"/>
              </a:solidFill>
              <a:latin typeface="Roboto"/>
              <a:ea typeface="Roboto"/>
              <a:cs typeface="Roboto"/>
            </a:endParaRPr>
          </a:p>
          <a:p>
            <a:pPr marL="342900" indent="-342900" fontAlgn="base">
              <a:spcAft>
                <a:spcPts val="600"/>
              </a:spcAft>
              <a:buClr>
                <a:srgbClr val="F36E4E"/>
              </a:buClr>
              <a:buFont typeface="Arial" panose="020B0604020202020204" pitchFamily="34" charset="0"/>
              <a:buChar char="•"/>
            </a:pPr>
            <a:r>
              <a:rPr lang="es-ES" sz="2000" dirty="0">
                <a:solidFill>
                  <a:srgbClr val="161F48"/>
                </a:solidFill>
                <a:latin typeface="Roboto Medium"/>
                <a:ea typeface="Roboto Medium"/>
                <a:cs typeface="Roboto Medium"/>
              </a:rPr>
              <a:t>Ayudar a los empleados con su solicitud, pero es responsabilidad del empleado enviar una solicitud completa.</a:t>
            </a:r>
          </a:p>
          <a:p>
            <a:pPr marL="342900" indent="-342900" fontAlgn="base">
              <a:spcAft>
                <a:spcPts val="600"/>
              </a:spcAft>
              <a:buClr>
                <a:srgbClr val="F36E4E"/>
              </a:buClr>
              <a:buFont typeface="Arial" panose="020B0604020202020204" pitchFamily="34" charset="0"/>
              <a:buChar char="•"/>
            </a:pPr>
            <a:r>
              <a:rPr lang="es-ES" sz="2000" dirty="0">
                <a:solidFill>
                  <a:srgbClr val="161F48"/>
                </a:solidFill>
                <a:latin typeface="Roboto Medium"/>
                <a:ea typeface="Roboto Medium"/>
                <a:cs typeface="Roboto Medium"/>
              </a:rPr>
              <a:t>Dirija a los empleados a </a:t>
            </a:r>
            <a:r>
              <a:rPr lang="es-ES" sz="2000" b="1" dirty="0">
                <a:solidFill>
                  <a:srgbClr val="2D98AF"/>
                </a:solidFill>
                <a:latin typeface="Roboto Medium"/>
                <a:ea typeface="Roboto Medium"/>
                <a:cs typeface="Roboto Medium"/>
              </a:rPr>
              <a:t>myleavebenefits.nj.gov</a:t>
            </a:r>
            <a:r>
              <a:rPr lang="es-ES" sz="2000" dirty="0">
                <a:solidFill>
                  <a:srgbClr val="161F48"/>
                </a:solidFill>
                <a:latin typeface="Roboto Medium"/>
                <a:ea typeface="Roboto Medium"/>
                <a:cs typeface="Roboto Medium"/>
              </a:rPr>
              <a:t> para presentar un reclamo</a:t>
            </a:r>
          </a:p>
          <a:p>
            <a:pPr marL="342900" indent="-342900" fontAlgn="base">
              <a:spcAft>
                <a:spcPts val="600"/>
              </a:spcAft>
              <a:buClr>
                <a:srgbClr val="F36E4E"/>
              </a:buClr>
              <a:buFont typeface="Arial" panose="020B0604020202020204" pitchFamily="34" charset="0"/>
              <a:buChar char="•"/>
            </a:pPr>
            <a:r>
              <a:rPr lang="es-ES" sz="2000" dirty="0">
                <a:solidFill>
                  <a:srgbClr val="161F48"/>
                </a:solidFill>
                <a:latin typeface="Roboto Medium"/>
                <a:ea typeface="Roboto Medium"/>
                <a:cs typeface="Roboto Medium"/>
              </a:rPr>
              <a:t>Pagar a los empleados la diferencia entre la tasa de beneficio y los salarios regulares (el empleado deberá indicar esto en su solicitud)</a:t>
            </a:r>
          </a:p>
          <a:p>
            <a:pPr marL="342900" indent="-342900" fontAlgn="base">
              <a:spcAft>
                <a:spcPts val="600"/>
              </a:spcAft>
              <a:buClr>
                <a:srgbClr val="F36E4E"/>
              </a:buClr>
              <a:buFont typeface="Arial" panose="020B0604020202020204" pitchFamily="34" charset="0"/>
              <a:buChar char="•"/>
            </a:pPr>
            <a:r>
              <a:rPr lang="es-ES" sz="2000" dirty="0">
                <a:solidFill>
                  <a:srgbClr val="161F48"/>
                </a:solidFill>
                <a:latin typeface="Roboto Medium"/>
                <a:ea typeface="Roboto Medium"/>
                <a:cs typeface="Roboto Medium"/>
              </a:rPr>
              <a:t>Familiarizarse y seguir las leyes estatales y federales de protección laboral.</a:t>
            </a:r>
            <a:endParaRPr lang="en-US" sz="2000" dirty="0">
              <a:solidFill>
                <a:srgbClr val="161F48"/>
              </a:solidFill>
              <a:latin typeface="Roboto Medium"/>
              <a:ea typeface="Roboto Medium"/>
              <a:cs typeface="Roboto Medium"/>
            </a:endParaRPr>
          </a:p>
        </p:txBody>
      </p:sp>
    </p:spTree>
    <p:extLst>
      <p:ext uri="{BB962C8B-B14F-4D97-AF65-F5344CB8AC3E}">
        <p14:creationId xmlns:p14="http://schemas.microsoft.com/office/powerpoint/2010/main" val="2858713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782" y="0"/>
            <a:ext cx="9164782" cy="6858000"/>
          </a:xfrm>
          <a:prstGeom prst="rect">
            <a:avLst/>
          </a:prstGeom>
        </p:spPr>
      </p:pic>
      <p:sp>
        <p:nvSpPr>
          <p:cNvPr id="3" name="object 3"/>
          <p:cNvSpPr txBox="1"/>
          <p:nvPr/>
        </p:nvSpPr>
        <p:spPr>
          <a:xfrm>
            <a:off x="533400" y="381000"/>
            <a:ext cx="7231380" cy="4122282"/>
          </a:xfrm>
          <a:prstGeom prst="rect">
            <a:avLst/>
          </a:prstGeom>
        </p:spPr>
        <p:txBody>
          <a:bodyPr vert="horz" wrap="square" lIns="0" tIns="97155" rIns="0" bIns="0" rtlCol="0">
            <a:spAutoFit/>
          </a:bodyPr>
          <a:lstStyle/>
          <a:p>
            <a:pPr marL="12700" marR="5080">
              <a:lnSpc>
                <a:spcPts val="3670"/>
              </a:lnSpc>
              <a:spcBef>
                <a:spcPts val="765"/>
              </a:spcBef>
            </a:pPr>
            <a:r>
              <a:rPr sz="3200" b="1" spc="17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MOTIVOS QUE </a:t>
            </a:r>
            <a:r>
              <a:rPr sz="3200" b="1" spc="15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CALIFICAN </a:t>
            </a:r>
            <a:r>
              <a:rPr sz="3200" b="1" spc="12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PARA </a:t>
            </a:r>
            <a:r>
              <a:rPr sz="3200" b="1" spc="-107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 </a:t>
            </a:r>
            <a:r>
              <a:rPr sz="3200" b="1" spc="12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LA</a:t>
            </a:r>
            <a:r>
              <a:rPr sz="3200" b="1" spc="-22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 </a:t>
            </a:r>
            <a:r>
              <a:rPr sz="3200" b="1" spc="16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LICENCIA</a:t>
            </a:r>
            <a:r>
              <a:rPr sz="3200" b="1" spc="-19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 </a:t>
            </a:r>
            <a:r>
              <a:rPr sz="3200" b="1" spc="8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FAMILIAR</a:t>
            </a:r>
            <a:r>
              <a:rPr sz="3200" b="1" spc="-21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 </a:t>
            </a:r>
            <a:r>
              <a:rPr sz="3200" b="1" spc="8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Y</a:t>
            </a:r>
            <a:r>
              <a:rPr sz="3200" b="1" spc="-17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 </a:t>
            </a:r>
            <a:r>
              <a:rPr sz="3200" b="1" spc="18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MÉDICA </a:t>
            </a:r>
            <a:r>
              <a:rPr sz="3200" b="1" spc="-107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 </a:t>
            </a:r>
            <a:r>
              <a:rPr sz="3200" b="1" spc="204"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PAGADA</a:t>
            </a:r>
            <a:r>
              <a:rPr sz="3200" b="1" spc="-21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 </a:t>
            </a:r>
            <a:r>
              <a:rPr sz="3200" b="1" spc="14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DE</a:t>
            </a:r>
            <a:r>
              <a:rPr sz="3200" b="1" spc="-20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 </a:t>
            </a:r>
            <a:r>
              <a:rPr sz="3200" b="1" spc="-24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NJ</a:t>
            </a:r>
            <a:endParaRPr sz="3200" dirty="0">
              <a:latin typeface="Roboto Black" panose="02000000000000000000" pitchFamily="2" charset="0"/>
              <a:ea typeface="Roboto Black" panose="02000000000000000000" pitchFamily="2" charset="0"/>
              <a:cs typeface="Roboto Black" panose="02000000000000000000" pitchFamily="2" charset="0"/>
            </a:endParaRPr>
          </a:p>
          <a:p>
            <a:pPr marL="182880" marR="152400">
              <a:lnSpc>
                <a:spcPct val="99500"/>
              </a:lnSpc>
              <a:spcBef>
                <a:spcPts val="2970"/>
              </a:spcBef>
            </a:pPr>
            <a:r>
              <a:rPr sz="36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Repasemos los escenarios </a:t>
            </a:r>
            <a:r>
              <a:rPr sz="3600" dirty="0" err="1">
                <a:solidFill>
                  <a:srgbClr val="151F46"/>
                </a:solidFill>
                <a:latin typeface="Roboto Medium" panose="02000000000000000000" pitchFamily="2" charset="0"/>
                <a:ea typeface="Roboto Medium" panose="02000000000000000000" pitchFamily="2" charset="0"/>
                <a:cs typeface="Roboto Medium" panose="02000000000000000000" pitchFamily="2" charset="0"/>
              </a:rPr>
              <a:t>por</a:t>
            </a:r>
            <a:r>
              <a:rPr sz="36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3600" dirty="0" err="1">
                <a:solidFill>
                  <a:srgbClr val="151F46"/>
                </a:solidFill>
                <a:latin typeface="Roboto Medium" panose="02000000000000000000" pitchFamily="2" charset="0"/>
                <a:ea typeface="Roboto Medium" panose="02000000000000000000" pitchFamily="2" charset="0"/>
                <a:cs typeface="Roboto Medium" panose="02000000000000000000" pitchFamily="2" charset="0"/>
              </a:rPr>
              <a:t>los</a:t>
            </a:r>
            <a:r>
              <a:rPr sz="36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que puede recibir </a:t>
            </a:r>
            <a:r>
              <a:rPr sz="3600" dirty="0" err="1">
                <a:solidFill>
                  <a:srgbClr val="151F46"/>
                </a:solidFill>
                <a:latin typeface="Roboto Medium" panose="02000000000000000000" pitchFamily="2" charset="0"/>
                <a:ea typeface="Roboto Medium" panose="02000000000000000000" pitchFamily="2" charset="0"/>
                <a:cs typeface="Roboto Medium" panose="02000000000000000000" pitchFamily="2" charset="0"/>
              </a:rPr>
              <a:t>beneficios</a:t>
            </a:r>
            <a:r>
              <a:rPr sz="36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3600" dirty="0" err="1">
                <a:solidFill>
                  <a:srgbClr val="151F46"/>
                </a:solidFill>
                <a:latin typeface="Roboto Medium" panose="02000000000000000000" pitchFamily="2" charset="0"/>
                <a:ea typeface="Roboto Medium" panose="02000000000000000000" pitchFamily="2" charset="0"/>
                <a:cs typeface="Roboto Medium" panose="02000000000000000000" pitchFamily="2" charset="0"/>
              </a:rPr>
              <a:t>por</a:t>
            </a:r>
            <a:r>
              <a:rPr sz="36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Incapacidad Temporal o Licencia  Familiar.</a:t>
            </a:r>
            <a:endParaRPr sz="3600" dirty="0">
              <a:latin typeface="Roboto Medium" panose="02000000000000000000" pitchFamily="2" charset="0"/>
              <a:ea typeface="Roboto Medium" panose="02000000000000000000" pitchFamily="2" charset="0"/>
              <a:cs typeface="Roboto Medium" panose="02000000000000000000"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696" y="0"/>
            <a:ext cx="8948039" cy="6857364"/>
          </a:xfrm>
          <a:prstGeom prst="rect">
            <a:avLst/>
          </a:prstGeom>
        </p:spPr>
      </p:pic>
      <p:sp>
        <p:nvSpPr>
          <p:cNvPr id="3" name="object 3"/>
          <p:cNvSpPr txBox="1">
            <a:spLocks noGrp="1"/>
          </p:cNvSpPr>
          <p:nvPr>
            <p:ph type="title"/>
          </p:nvPr>
        </p:nvSpPr>
        <p:spPr>
          <a:xfrm>
            <a:off x="422637" y="304800"/>
            <a:ext cx="7568388" cy="972060"/>
          </a:xfrm>
          <a:prstGeom prst="rect">
            <a:avLst/>
          </a:prstGeom>
        </p:spPr>
        <p:txBody>
          <a:bodyPr vert="horz" wrap="square" lIns="0" tIns="58419" rIns="0" bIns="0" rtlCol="0">
            <a:spAutoFit/>
          </a:bodyPr>
          <a:lstStyle/>
          <a:p>
            <a:pPr marL="12700">
              <a:lnSpc>
                <a:spcPct val="100000"/>
              </a:lnSpc>
              <a:spcBef>
                <a:spcPts val="459"/>
              </a:spcBef>
            </a:pPr>
            <a:r>
              <a:rPr sz="2800" spc="13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CUIDAR</a:t>
            </a:r>
            <a:r>
              <a:rPr sz="2800" spc="-16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800" spc="10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DE</a:t>
            </a:r>
            <a:r>
              <a:rPr sz="2800" spc="-15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800" spc="6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SÍ</a:t>
            </a:r>
            <a:r>
              <a:rPr sz="2800" spc="-16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800" spc="6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MISMO:</a:t>
            </a:r>
            <a:endParaRPr sz="2800" dirty="0">
              <a:latin typeface="Roboto Black" panose="02000000000000000000" pitchFamily="2" charset="0"/>
              <a:ea typeface="Roboto Black" panose="02000000000000000000" pitchFamily="2" charset="0"/>
              <a:cs typeface="Roboto Black" panose="02000000000000000000" pitchFamily="2" charset="0"/>
            </a:endParaRPr>
          </a:p>
          <a:p>
            <a:pPr marL="12700">
              <a:lnSpc>
                <a:spcPct val="100000"/>
              </a:lnSpc>
              <a:spcBef>
                <a:spcPts val="360"/>
              </a:spcBef>
            </a:pPr>
            <a:r>
              <a:rPr sz="2800" spc="10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SEGURO</a:t>
            </a:r>
            <a:r>
              <a:rPr sz="2800" spc="-17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800" spc="10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DE</a:t>
            </a:r>
            <a:r>
              <a:rPr sz="2800" spc="-16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800" spc="15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INCAPACIDAD</a:t>
            </a:r>
            <a:r>
              <a:rPr sz="2800" spc="-15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800" spc="7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TEMPORAL</a:t>
            </a:r>
            <a:endParaRPr sz="28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4" name="object 4"/>
          <p:cNvSpPr txBox="1"/>
          <p:nvPr/>
        </p:nvSpPr>
        <p:spPr>
          <a:xfrm>
            <a:off x="429564" y="1786509"/>
            <a:ext cx="7242809" cy="3017493"/>
          </a:xfrm>
          <a:prstGeom prst="rect">
            <a:avLst/>
          </a:prstGeom>
        </p:spPr>
        <p:txBody>
          <a:bodyPr vert="horz" wrap="square" lIns="0" tIns="38735" rIns="0" bIns="0" rtlCol="0">
            <a:spAutoFit/>
          </a:bodyPr>
          <a:lstStyle/>
          <a:p>
            <a:pPr marL="247015" marR="5080" indent="-234950">
              <a:lnSpc>
                <a:spcPts val="2740"/>
              </a:lnSpc>
              <a:spcBef>
                <a:spcPts val="305"/>
              </a:spcBef>
              <a:buClr>
                <a:srgbClr val="F36C4E"/>
              </a:buClr>
              <a:buChar char="•"/>
              <a:tabLst>
                <a:tab pos="247650" algn="l"/>
              </a:tabLst>
            </a:pPr>
            <a:r>
              <a:rPr sz="3200" dirty="0">
                <a:solidFill>
                  <a:srgbClr val="161F48"/>
                </a:solidFill>
                <a:latin typeface="Roboto Medium" panose="02000000000000000000" pitchFamily="2" charset="0"/>
                <a:ea typeface="Roboto Medium" panose="02000000000000000000" pitchFamily="2" charset="0"/>
              </a:rPr>
              <a:t>Si no puede trabajar debido a un problema de salud  física o mental, </a:t>
            </a:r>
            <a:r>
              <a:rPr lang="es-US" sz="3200" dirty="0">
                <a:solidFill>
                  <a:srgbClr val="161F48"/>
                </a:solidFill>
                <a:latin typeface="Roboto Medium" panose="02000000000000000000" pitchFamily="2" charset="0"/>
                <a:ea typeface="Roboto Medium" panose="02000000000000000000" pitchFamily="2" charset="0"/>
              </a:rPr>
              <a:t>incluyendo la recuperación del embarazo/parto </a:t>
            </a:r>
          </a:p>
          <a:p>
            <a:pPr marL="12065" marR="5080">
              <a:lnSpc>
                <a:spcPts val="2740"/>
              </a:lnSpc>
              <a:spcBef>
                <a:spcPts val="305"/>
              </a:spcBef>
              <a:buClr>
                <a:srgbClr val="F36C4E"/>
              </a:buClr>
              <a:tabLst>
                <a:tab pos="247650" algn="l"/>
              </a:tabLst>
            </a:pPr>
            <a:endParaRPr sz="3200" dirty="0">
              <a:solidFill>
                <a:srgbClr val="161F48"/>
              </a:solidFill>
              <a:latin typeface="Roboto Medium" panose="02000000000000000000" pitchFamily="2" charset="0"/>
              <a:ea typeface="Roboto Medium" panose="02000000000000000000" pitchFamily="2" charset="0"/>
            </a:endParaRPr>
          </a:p>
          <a:p>
            <a:pPr marL="247015" marR="762635" indent="-231775">
              <a:lnSpc>
                <a:spcPts val="2710"/>
              </a:lnSpc>
              <a:spcBef>
                <a:spcPts val="1220"/>
              </a:spcBef>
              <a:buClr>
                <a:srgbClr val="F36C4E"/>
              </a:buClr>
              <a:buFont typeface="Trebuchet MS"/>
              <a:buChar char="•"/>
              <a:tabLst>
                <a:tab pos="292735" algn="l"/>
                <a:tab pos="293370" algn="l"/>
              </a:tabLst>
            </a:pPr>
            <a:r>
              <a:rPr sz="3200" dirty="0">
                <a:solidFill>
                  <a:srgbClr val="161F48"/>
                </a:solidFill>
                <a:latin typeface="Roboto Medium" panose="02000000000000000000" pitchFamily="2" charset="0"/>
                <a:ea typeface="Roboto Medium" panose="02000000000000000000" pitchFamily="2" charset="0"/>
              </a:rPr>
              <a:t>	Puede recibir hasta 26 semanas de beneficios,  certificadas por un profesional médico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4945" y="0"/>
            <a:ext cx="8948039" cy="6857364"/>
          </a:xfrm>
          <a:prstGeom prst="rect">
            <a:avLst/>
          </a:prstGeom>
        </p:spPr>
      </p:pic>
      <p:sp>
        <p:nvSpPr>
          <p:cNvPr id="3" name="object 3"/>
          <p:cNvSpPr txBox="1">
            <a:spLocks noGrp="1"/>
          </p:cNvSpPr>
          <p:nvPr>
            <p:ph type="title"/>
          </p:nvPr>
        </p:nvSpPr>
        <p:spPr>
          <a:xfrm>
            <a:off x="432612" y="429260"/>
            <a:ext cx="6120588" cy="861133"/>
          </a:xfrm>
          <a:prstGeom prst="rect">
            <a:avLst/>
          </a:prstGeom>
        </p:spPr>
        <p:txBody>
          <a:bodyPr vert="horz" wrap="square" lIns="0" tIns="40005" rIns="0" bIns="0" rtlCol="0">
            <a:spAutoFit/>
          </a:bodyPr>
          <a:lstStyle/>
          <a:p>
            <a:pPr marL="12700" marR="5080">
              <a:lnSpc>
                <a:spcPts val="3240"/>
              </a:lnSpc>
              <a:spcBef>
                <a:spcPts val="315"/>
              </a:spcBef>
            </a:pPr>
            <a:r>
              <a:rPr sz="2800" spc="10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C</a:t>
            </a:r>
            <a:r>
              <a:rPr sz="2800" spc="4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U</a:t>
            </a:r>
            <a:r>
              <a:rPr sz="2800" spc="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I</a:t>
            </a:r>
            <a:r>
              <a:rPr sz="2800" spc="114"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D</a:t>
            </a:r>
            <a:r>
              <a:rPr sz="2800" spc="7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A</a:t>
            </a:r>
            <a:r>
              <a:rPr sz="2800" spc="-12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R</a:t>
            </a:r>
            <a:r>
              <a:rPr sz="2800" spc="-14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800" spc="6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A</a:t>
            </a:r>
            <a:r>
              <a:rPr sz="2800" spc="-16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800" spc="4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U</a:t>
            </a:r>
            <a:r>
              <a:rPr sz="2800" spc="114"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N</a:t>
            </a:r>
            <a:r>
              <a:rPr sz="2800" spc="-16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800" spc="-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S</a:t>
            </a:r>
            <a:r>
              <a:rPr sz="2800" spc="-9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E</a:t>
            </a:r>
            <a:r>
              <a:rPr sz="2800" spc="-12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R</a:t>
            </a:r>
            <a:r>
              <a:rPr sz="2800" spc="-16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800" spc="7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Q</a:t>
            </a:r>
            <a:r>
              <a:rPr sz="2800" spc="4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U</a:t>
            </a:r>
            <a:r>
              <a:rPr sz="2800" spc="-9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E</a:t>
            </a:r>
            <a:r>
              <a:rPr sz="2800" spc="-11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R</a:t>
            </a:r>
            <a:r>
              <a:rPr sz="2800" spc="3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I</a:t>
            </a:r>
            <a:r>
              <a:rPr sz="2800" spc="9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D</a:t>
            </a:r>
            <a:r>
              <a:rPr sz="2800" spc="12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O</a:t>
            </a:r>
            <a:r>
              <a:rPr sz="2800" spc="-34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br>
              <a:rPr lang="en-US" sz="2800" spc="-34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br>
            <a:r>
              <a:rPr sz="2800" spc="-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SEGURO</a:t>
            </a:r>
            <a:r>
              <a:rPr sz="2800" spc="-19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800" spc="-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DE</a:t>
            </a:r>
            <a:r>
              <a:rPr sz="2800" spc="-17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800" spc="3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LICENCIA</a:t>
            </a:r>
            <a:r>
              <a:rPr sz="2800" spc="-18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800" spc="-3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FAMILIAR</a:t>
            </a:r>
            <a:endParaRPr sz="28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4" name="object 4"/>
          <p:cNvSpPr txBox="1"/>
          <p:nvPr/>
        </p:nvSpPr>
        <p:spPr>
          <a:xfrm>
            <a:off x="429564" y="1553260"/>
            <a:ext cx="8519491" cy="4640373"/>
          </a:xfrm>
          <a:prstGeom prst="rect">
            <a:avLst/>
          </a:prstGeom>
        </p:spPr>
        <p:txBody>
          <a:bodyPr vert="horz" wrap="square" lIns="0" tIns="150495" rIns="0" bIns="0" rtlCol="0">
            <a:spAutoFit/>
          </a:bodyPr>
          <a:lstStyle/>
          <a:p>
            <a:pPr marL="15240">
              <a:lnSpc>
                <a:spcPct val="100000"/>
              </a:lnSpc>
              <a:spcBef>
                <a:spcPts val="1185"/>
              </a:spcBef>
            </a:pPr>
            <a:r>
              <a:rPr sz="22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Si</a:t>
            </a:r>
            <a:r>
              <a:rPr sz="22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6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no</a:t>
            </a:r>
            <a:r>
              <a:rPr sz="22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puede</a:t>
            </a:r>
            <a:r>
              <a:rPr sz="22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6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trabajar</a:t>
            </a:r>
            <a:r>
              <a:rPr sz="22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porque</a:t>
            </a:r>
            <a:r>
              <a:rPr sz="22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8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está:</a:t>
            </a:r>
            <a:endParaRPr sz="2200" dirty="0">
              <a:latin typeface="Roboto Medium" panose="02000000000000000000" pitchFamily="2" charset="0"/>
              <a:ea typeface="Roboto Medium" panose="02000000000000000000" pitchFamily="2" charset="0"/>
              <a:cs typeface="Roboto Medium" panose="02000000000000000000" pitchFamily="2" charset="0"/>
            </a:endParaRPr>
          </a:p>
          <a:p>
            <a:pPr marL="356870" indent="-344805">
              <a:lnSpc>
                <a:spcPct val="100000"/>
              </a:lnSpc>
              <a:spcBef>
                <a:spcPts val="1080"/>
              </a:spcBef>
              <a:buClr>
                <a:srgbClr val="161F48"/>
              </a:buClr>
              <a:buFont typeface="Cambria"/>
              <a:buChar char="•"/>
              <a:tabLst>
                <a:tab pos="356870" algn="l"/>
                <a:tab pos="357505" algn="l"/>
              </a:tabLst>
            </a:pPr>
            <a:r>
              <a:rPr sz="22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Cuidando</a:t>
            </a:r>
            <a:r>
              <a:rPr sz="22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1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a:t>
            </a:r>
            <a:r>
              <a:rPr sz="22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un</a:t>
            </a:r>
            <a:r>
              <a:rPr sz="22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ser</a:t>
            </a:r>
            <a:r>
              <a:rPr sz="22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querido</a:t>
            </a:r>
            <a:r>
              <a:rPr sz="22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con</a:t>
            </a:r>
            <a:r>
              <a:rPr sz="22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una</a:t>
            </a:r>
            <a:r>
              <a:rPr sz="22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enfermedad</a:t>
            </a:r>
            <a:r>
              <a:rPr sz="22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8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física</a:t>
            </a:r>
            <a:r>
              <a:rPr sz="22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1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o</a:t>
            </a:r>
            <a:r>
              <a:rPr sz="2200" spc="10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5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mental</a:t>
            </a:r>
            <a:endParaRPr sz="2200" dirty="0">
              <a:latin typeface="Roboto Medium" panose="02000000000000000000" pitchFamily="2" charset="0"/>
              <a:ea typeface="Roboto Medium" panose="02000000000000000000" pitchFamily="2" charset="0"/>
              <a:cs typeface="Roboto Medium" panose="02000000000000000000" pitchFamily="2" charset="0"/>
            </a:endParaRPr>
          </a:p>
          <a:p>
            <a:pPr marL="356870" marR="449580" indent="-341630">
              <a:lnSpc>
                <a:spcPts val="2280"/>
              </a:lnSpc>
              <a:spcBef>
                <a:spcPts val="1025"/>
              </a:spcBef>
              <a:buClr>
                <a:srgbClr val="161F48"/>
              </a:buClr>
              <a:buFont typeface="Cambria"/>
              <a:buChar char="•"/>
              <a:tabLst>
                <a:tab pos="356870" algn="l"/>
                <a:tab pos="357505" algn="l"/>
              </a:tabLst>
            </a:pPr>
            <a:r>
              <a:rPr sz="2200" spc="25" dirty="0" err="1">
                <a:solidFill>
                  <a:srgbClr val="151F46"/>
                </a:solidFill>
                <a:latin typeface="Roboto Medium" panose="02000000000000000000" pitchFamily="2" charset="0"/>
                <a:ea typeface="Roboto Medium" panose="02000000000000000000" pitchFamily="2" charset="0"/>
                <a:cs typeface="Roboto Medium" panose="02000000000000000000" pitchFamily="2" charset="0"/>
              </a:rPr>
              <a:t>Afrontando</a:t>
            </a:r>
            <a:r>
              <a:rPr sz="22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1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la</a:t>
            </a:r>
            <a:r>
              <a:rPr sz="22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violencia</a:t>
            </a:r>
            <a:r>
              <a:rPr sz="22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doméstica</a:t>
            </a:r>
            <a:r>
              <a:rPr sz="22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1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o</a:t>
            </a:r>
            <a:r>
              <a:rPr sz="22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sexual</a:t>
            </a:r>
            <a:r>
              <a:rPr sz="22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1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o</a:t>
            </a:r>
            <a:r>
              <a:rPr sz="22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5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está</a:t>
            </a:r>
            <a:r>
              <a:rPr sz="22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cuidando</a:t>
            </a:r>
            <a:r>
              <a:rPr sz="22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1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a:t>
            </a:r>
            <a:r>
              <a:rPr sz="2200" spc="5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un </a:t>
            </a:r>
            <a:r>
              <a:rPr sz="2200" spc="-59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ser</a:t>
            </a:r>
            <a:r>
              <a:rPr sz="22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querido</a:t>
            </a:r>
            <a:r>
              <a:rPr sz="22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que</a:t>
            </a:r>
            <a:r>
              <a:rPr sz="22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7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ha</a:t>
            </a:r>
            <a:r>
              <a:rPr sz="22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sobrevivido</a:t>
            </a:r>
            <a:r>
              <a:rPr sz="22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1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a:t>
            </a:r>
            <a:r>
              <a:rPr sz="22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1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la</a:t>
            </a:r>
            <a:r>
              <a:rPr sz="22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violencia</a:t>
            </a:r>
            <a:r>
              <a:rPr sz="22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doméstica</a:t>
            </a:r>
            <a:r>
              <a:rPr sz="22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1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o</a:t>
            </a:r>
            <a:r>
              <a:rPr sz="22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sexual</a:t>
            </a:r>
            <a:endParaRPr lang="es-ES" sz="2200" spc="-20" dirty="0">
              <a:solidFill>
                <a:srgbClr val="151F46"/>
              </a:solidFill>
              <a:highlight>
                <a:srgbClr val="FFFF00"/>
              </a:highlight>
              <a:latin typeface="Roboto Medium" panose="02000000000000000000" pitchFamily="2" charset="0"/>
              <a:ea typeface="Roboto Medium" panose="02000000000000000000" pitchFamily="2" charset="0"/>
              <a:cs typeface="Roboto Medium" panose="02000000000000000000" pitchFamily="2" charset="0"/>
            </a:endParaRPr>
          </a:p>
          <a:p>
            <a:pPr marL="15240" marR="449580">
              <a:lnSpc>
                <a:spcPts val="2280"/>
              </a:lnSpc>
              <a:spcBef>
                <a:spcPts val="1025"/>
              </a:spcBef>
              <a:buClr>
                <a:srgbClr val="161F48"/>
              </a:buClr>
              <a:tabLst>
                <a:tab pos="356870" algn="l"/>
                <a:tab pos="357505" algn="l"/>
              </a:tabLst>
            </a:pPr>
            <a:r>
              <a:rPr lang="es-ES" sz="22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Puede cuidar a un ser querido independientemente de su estatus migratorio.</a:t>
            </a:r>
            <a:endParaRPr lang="en-US" sz="22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endParaRPr>
          </a:p>
          <a:p>
            <a:pPr>
              <a:lnSpc>
                <a:spcPct val="100000"/>
              </a:lnSpc>
              <a:spcBef>
                <a:spcPts val="5"/>
              </a:spcBef>
            </a:pPr>
            <a:endParaRPr lang="en-US" sz="2200" dirty="0">
              <a:latin typeface="Roboto Medium" panose="02000000000000000000" pitchFamily="2" charset="0"/>
              <a:ea typeface="Roboto Medium" panose="02000000000000000000" pitchFamily="2" charset="0"/>
              <a:cs typeface="Roboto Medium" panose="02000000000000000000" pitchFamily="2" charset="0"/>
            </a:endParaRPr>
          </a:p>
          <a:p>
            <a:pPr marL="15240">
              <a:lnSpc>
                <a:spcPts val="2390"/>
              </a:lnSpc>
            </a:pPr>
            <a:r>
              <a:rPr sz="2200" spc="-40" dirty="0" err="1">
                <a:solidFill>
                  <a:srgbClr val="151F46"/>
                </a:solidFill>
                <a:latin typeface="Roboto Medium" panose="02000000000000000000" pitchFamily="2" charset="0"/>
                <a:ea typeface="Roboto Medium" panose="02000000000000000000" pitchFamily="2" charset="0"/>
                <a:cs typeface="Roboto Medium" panose="02000000000000000000" pitchFamily="2" charset="0"/>
              </a:rPr>
              <a:t>Duración</a:t>
            </a:r>
            <a:r>
              <a:rPr sz="22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t>
            </a:r>
            <a:endParaRPr sz="2200" dirty="0">
              <a:latin typeface="Roboto Medium" panose="02000000000000000000" pitchFamily="2" charset="0"/>
              <a:ea typeface="Roboto Medium" panose="02000000000000000000" pitchFamily="2" charset="0"/>
              <a:cs typeface="Roboto Medium" panose="02000000000000000000" pitchFamily="2" charset="0"/>
            </a:endParaRPr>
          </a:p>
          <a:p>
            <a:pPr marL="356870" indent="-344805">
              <a:lnSpc>
                <a:spcPts val="2390"/>
              </a:lnSpc>
              <a:buFont typeface="Cambria"/>
              <a:buChar char="•"/>
              <a:tabLst>
                <a:tab pos="356870" algn="l"/>
                <a:tab pos="357505" algn="l"/>
              </a:tabLst>
            </a:pPr>
            <a:r>
              <a:rPr sz="22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Hasta</a:t>
            </a:r>
            <a:r>
              <a:rPr sz="22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12</a:t>
            </a:r>
            <a:r>
              <a:rPr sz="22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semanas</a:t>
            </a:r>
            <a:r>
              <a:rPr sz="22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a:t>
            </a:r>
            <a:r>
              <a:rPr sz="2200" spc="5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beneficios</a:t>
            </a:r>
            <a:r>
              <a:rPr sz="22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si</a:t>
            </a:r>
            <a:r>
              <a:rPr sz="22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se</a:t>
            </a:r>
            <a:r>
              <a:rPr sz="22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toman</a:t>
            </a:r>
            <a:r>
              <a:rPr sz="22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a:t>
            </a:r>
            <a:r>
              <a:rPr sz="22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forma</a:t>
            </a:r>
            <a:r>
              <a:rPr sz="2200" spc="5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consecutiva</a:t>
            </a:r>
            <a:endParaRPr sz="2200" dirty="0">
              <a:latin typeface="Roboto Medium" panose="02000000000000000000" pitchFamily="2" charset="0"/>
              <a:ea typeface="Roboto Medium" panose="02000000000000000000" pitchFamily="2" charset="0"/>
              <a:cs typeface="Roboto Medium" panose="02000000000000000000" pitchFamily="2" charset="0"/>
            </a:endParaRPr>
          </a:p>
          <a:p>
            <a:pPr marL="356870" indent="-344805">
              <a:lnSpc>
                <a:spcPct val="100000"/>
              </a:lnSpc>
              <a:buFont typeface="Cambria"/>
              <a:buChar char="•"/>
              <a:tabLst>
                <a:tab pos="356870" algn="l"/>
                <a:tab pos="357505" algn="l"/>
              </a:tabLst>
            </a:pPr>
            <a:r>
              <a:rPr sz="22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56</a:t>
            </a:r>
            <a:r>
              <a:rPr sz="22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5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días</a:t>
            </a:r>
            <a:r>
              <a:rPr sz="22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(8</a:t>
            </a:r>
            <a:r>
              <a:rPr sz="22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semanas)</a:t>
            </a:r>
            <a:r>
              <a:rPr sz="22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a:t>
            </a:r>
            <a:r>
              <a:rPr sz="2200" spc="5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beneficios</a:t>
            </a:r>
            <a:r>
              <a:rPr sz="22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si</a:t>
            </a:r>
            <a:r>
              <a:rPr sz="22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se</a:t>
            </a:r>
            <a:r>
              <a:rPr sz="22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toman</a:t>
            </a:r>
            <a:r>
              <a:rPr sz="22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a:t>
            </a:r>
            <a:r>
              <a:rPr sz="22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forma</a:t>
            </a:r>
            <a:r>
              <a:rPr sz="22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2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intermitente</a:t>
            </a:r>
            <a:endParaRPr sz="2200" dirty="0">
              <a:latin typeface="Roboto Medium" panose="02000000000000000000" pitchFamily="2" charset="0"/>
              <a:ea typeface="Roboto Medium" panose="02000000000000000000" pitchFamily="2" charset="0"/>
              <a:cs typeface="Roboto Medium" panose="02000000000000000000"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4945" y="0"/>
            <a:ext cx="8948039" cy="6857364"/>
          </a:xfrm>
          <a:prstGeom prst="rect">
            <a:avLst/>
          </a:prstGeom>
        </p:spPr>
      </p:pic>
      <p:sp>
        <p:nvSpPr>
          <p:cNvPr id="3" name="object 3"/>
          <p:cNvSpPr txBox="1">
            <a:spLocks noGrp="1"/>
          </p:cNvSpPr>
          <p:nvPr>
            <p:ph type="title"/>
          </p:nvPr>
        </p:nvSpPr>
        <p:spPr>
          <a:xfrm>
            <a:off x="365252" y="429260"/>
            <a:ext cx="9083548" cy="860492"/>
          </a:xfrm>
          <a:prstGeom prst="rect">
            <a:avLst/>
          </a:prstGeom>
        </p:spPr>
        <p:txBody>
          <a:bodyPr vert="horz" wrap="square" lIns="0" tIns="13970" rIns="0" bIns="0" rtlCol="0">
            <a:spAutoFit/>
          </a:bodyPr>
          <a:lstStyle/>
          <a:p>
            <a:pPr marL="12700">
              <a:lnSpc>
                <a:spcPts val="3300"/>
              </a:lnSpc>
              <a:spcBef>
                <a:spcPts val="110"/>
              </a:spcBef>
            </a:pPr>
            <a:r>
              <a:rPr sz="2800" spc="10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C</a:t>
            </a:r>
            <a:r>
              <a:rPr sz="2800" spc="4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U</a:t>
            </a:r>
            <a:r>
              <a:rPr sz="2800" spc="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I</a:t>
            </a:r>
            <a:r>
              <a:rPr sz="2800" spc="114"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D</a:t>
            </a:r>
            <a:r>
              <a:rPr sz="2800" spc="7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A</a:t>
            </a:r>
            <a:r>
              <a:rPr sz="2800" spc="-12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R</a:t>
            </a:r>
            <a:r>
              <a:rPr sz="2800" spc="-14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800" spc="6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A</a:t>
            </a:r>
            <a:r>
              <a:rPr sz="2800" spc="-16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800" spc="4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U</a:t>
            </a:r>
            <a:r>
              <a:rPr sz="2800" spc="114"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N</a:t>
            </a:r>
            <a:r>
              <a:rPr sz="2800" spc="-16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800" spc="-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S</a:t>
            </a:r>
            <a:r>
              <a:rPr sz="2800" spc="-9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E</a:t>
            </a:r>
            <a:r>
              <a:rPr sz="2800" spc="-12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R</a:t>
            </a:r>
            <a:r>
              <a:rPr sz="2800" spc="-16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800" spc="7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Q</a:t>
            </a:r>
            <a:r>
              <a:rPr sz="2800" spc="4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U</a:t>
            </a:r>
            <a:r>
              <a:rPr sz="2800" spc="-9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E</a:t>
            </a:r>
            <a:r>
              <a:rPr sz="2800" spc="-11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R</a:t>
            </a:r>
            <a:r>
              <a:rPr sz="2800" spc="3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I</a:t>
            </a:r>
            <a:r>
              <a:rPr sz="2800" spc="9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D</a:t>
            </a:r>
            <a:r>
              <a:rPr sz="2800" spc="12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O</a:t>
            </a:r>
            <a:r>
              <a:rPr sz="2800" spc="-39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a:t>
            </a:r>
            <a:endParaRPr sz="2800" dirty="0">
              <a:latin typeface="Roboto Black" panose="02000000000000000000" pitchFamily="2" charset="0"/>
              <a:ea typeface="Roboto Black" panose="02000000000000000000" pitchFamily="2" charset="0"/>
              <a:cs typeface="Roboto Black" panose="02000000000000000000" pitchFamily="2" charset="0"/>
            </a:endParaRPr>
          </a:p>
          <a:p>
            <a:pPr marL="12700">
              <a:lnSpc>
                <a:spcPts val="3300"/>
              </a:lnSpc>
            </a:pPr>
            <a:r>
              <a:rPr sz="2800" spc="-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SEGURO</a:t>
            </a:r>
            <a:r>
              <a:rPr sz="2800" spc="-17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800" spc="-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DE</a:t>
            </a:r>
            <a:r>
              <a:rPr sz="2800" spc="-15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800" spc="3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LICENCIA</a:t>
            </a:r>
            <a:r>
              <a:rPr sz="2800" spc="-16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800" spc="-3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FAMILIAR</a:t>
            </a:r>
            <a:r>
              <a:rPr sz="2800" spc="-15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800" spc="5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(CONTINUACIÓN)</a:t>
            </a:r>
            <a:endParaRPr sz="28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4" name="object 4"/>
          <p:cNvSpPr txBox="1"/>
          <p:nvPr/>
        </p:nvSpPr>
        <p:spPr>
          <a:xfrm>
            <a:off x="509587" y="1854746"/>
            <a:ext cx="8124825" cy="721351"/>
          </a:xfrm>
          <a:prstGeom prst="rect">
            <a:avLst/>
          </a:prstGeom>
        </p:spPr>
        <p:txBody>
          <a:bodyPr vert="horz" wrap="square" lIns="0" tIns="13335" rIns="0" bIns="0" rtlCol="0">
            <a:spAutoFit/>
          </a:bodyPr>
          <a:lstStyle/>
          <a:p>
            <a:pPr marL="12700">
              <a:lnSpc>
                <a:spcPct val="100000"/>
              </a:lnSpc>
              <a:spcBef>
                <a:spcPts val="105"/>
              </a:spcBef>
            </a:pPr>
            <a:r>
              <a:rPr sz="2300" spc="1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a:t>
            </a:r>
            <a:r>
              <a:rPr sz="23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3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quién</a:t>
            </a:r>
            <a:r>
              <a:rPr sz="23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3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se</a:t>
            </a:r>
            <a:r>
              <a:rPr sz="23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3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considera</a:t>
            </a:r>
            <a:r>
              <a:rPr sz="23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3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un</a:t>
            </a:r>
            <a:r>
              <a:rPr sz="23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300" spc="7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"Miembro</a:t>
            </a:r>
            <a:r>
              <a:rPr sz="23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3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a:t>
            </a:r>
            <a:r>
              <a:rPr sz="23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300" spc="-1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la</a:t>
            </a:r>
            <a:r>
              <a:rPr sz="23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300" spc="-6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Familia"</a:t>
            </a:r>
            <a:r>
              <a:rPr sz="23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3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según</a:t>
            </a:r>
            <a:r>
              <a:rPr sz="23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300" spc="-1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la</a:t>
            </a:r>
            <a:r>
              <a:rPr sz="23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3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ley?</a:t>
            </a:r>
            <a:endParaRPr sz="2300" dirty="0">
              <a:latin typeface="Roboto Medium" panose="02000000000000000000" pitchFamily="2" charset="0"/>
              <a:ea typeface="Roboto Medium" panose="02000000000000000000" pitchFamily="2" charset="0"/>
              <a:cs typeface="Roboto Medium" panose="02000000000000000000" pitchFamily="2" charset="0"/>
            </a:endParaRPr>
          </a:p>
        </p:txBody>
      </p:sp>
      <p:sp>
        <p:nvSpPr>
          <p:cNvPr id="5" name="object 5"/>
          <p:cNvSpPr txBox="1"/>
          <p:nvPr/>
        </p:nvSpPr>
        <p:spPr>
          <a:xfrm>
            <a:off x="807746" y="2772253"/>
            <a:ext cx="3658375" cy="2772810"/>
          </a:xfrm>
          <a:prstGeom prst="rect">
            <a:avLst/>
          </a:prstGeom>
        </p:spPr>
        <p:txBody>
          <a:bodyPr vert="horz" wrap="square" lIns="0" tIns="24765" rIns="0" bIns="0" rtlCol="0">
            <a:spAutoFit/>
          </a:bodyPr>
          <a:lstStyle/>
          <a:p>
            <a:pPr marL="240665" marR="5080" indent="-226060">
              <a:lnSpc>
                <a:spcPct val="95600"/>
              </a:lnSpc>
              <a:spcBef>
                <a:spcPts val="195"/>
              </a:spcBef>
              <a:buClr>
                <a:srgbClr val="F36C4E"/>
              </a:buClr>
              <a:buSzPct val="133333"/>
              <a:buChar char="•"/>
              <a:tabLst>
                <a:tab pos="241300" algn="l"/>
              </a:tabLst>
            </a:pPr>
            <a:r>
              <a:rPr sz="18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Hijo(a) </a:t>
            </a:r>
            <a:r>
              <a:rPr sz="18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(biológico(a), </a:t>
            </a:r>
            <a:r>
              <a:rPr sz="1800" spc="-5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8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adoptado(a),</a:t>
            </a:r>
            <a:r>
              <a:rPr sz="18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8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 </a:t>
            </a:r>
            <a:r>
              <a:rPr sz="18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8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crianza</a:t>
            </a:r>
            <a:r>
              <a:rPr sz="18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8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temporal, </a:t>
            </a:r>
            <a:r>
              <a:rPr sz="18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800" spc="-5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hijastro(a)),</a:t>
            </a:r>
            <a:endParaRPr sz="1800" dirty="0">
              <a:latin typeface="Roboto Medium" panose="02000000000000000000" pitchFamily="2" charset="0"/>
              <a:ea typeface="Roboto Medium" panose="02000000000000000000" pitchFamily="2" charset="0"/>
              <a:cs typeface="Roboto Medium" panose="02000000000000000000" pitchFamily="2" charset="0"/>
            </a:endParaRPr>
          </a:p>
          <a:p>
            <a:pPr marL="240665" marR="232410" indent="-226060" algn="just">
              <a:lnSpc>
                <a:spcPts val="2060"/>
              </a:lnSpc>
              <a:spcBef>
                <a:spcPts val="1760"/>
              </a:spcBef>
              <a:buClr>
                <a:srgbClr val="F36C4E"/>
              </a:buClr>
              <a:buSzPct val="133333"/>
              <a:buChar char="•"/>
              <a:tabLst>
                <a:tab pos="241300" algn="l"/>
              </a:tabLst>
            </a:pPr>
            <a:r>
              <a:rPr sz="1800" spc="8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Cónyuge </a:t>
            </a:r>
            <a:r>
              <a:rPr sz="18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t>
            </a:r>
            <a:r>
              <a:rPr sz="1800" spc="-5" dirty="0" err="1">
                <a:solidFill>
                  <a:srgbClr val="151F46"/>
                </a:solidFill>
                <a:latin typeface="Roboto Medium" panose="02000000000000000000" pitchFamily="2" charset="0"/>
                <a:ea typeface="Roboto Medium" panose="02000000000000000000" pitchFamily="2" charset="0"/>
                <a:cs typeface="Roboto Medium" panose="02000000000000000000" pitchFamily="2" charset="0"/>
              </a:rPr>
              <a:t>incluye</a:t>
            </a:r>
            <a:r>
              <a:rPr lang="en-US"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8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pareja</a:t>
            </a:r>
            <a:r>
              <a:rPr lang="en-US" sz="18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8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 </a:t>
            </a:r>
            <a:r>
              <a:rPr sz="1800" spc="5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hecho </a:t>
            </a:r>
            <a:r>
              <a:rPr sz="18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y </a:t>
            </a:r>
            <a:r>
              <a:rPr sz="1800" spc="-5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8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unión</a:t>
            </a:r>
            <a:r>
              <a:rPr sz="18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8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civil)</a:t>
            </a:r>
            <a:endParaRPr sz="1800" dirty="0">
              <a:latin typeface="Roboto Medium" panose="02000000000000000000" pitchFamily="2" charset="0"/>
              <a:ea typeface="Roboto Medium" panose="02000000000000000000" pitchFamily="2" charset="0"/>
              <a:cs typeface="Roboto Medium" panose="02000000000000000000" pitchFamily="2" charset="0"/>
            </a:endParaRPr>
          </a:p>
          <a:p>
            <a:pPr marL="241300" indent="-228600">
              <a:lnSpc>
                <a:spcPct val="100000"/>
              </a:lnSpc>
              <a:spcBef>
                <a:spcPts val="1570"/>
              </a:spcBef>
              <a:buClr>
                <a:srgbClr val="F36C4E"/>
              </a:buClr>
              <a:buSzPct val="133333"/>
              <a:buChar char="•"/>
              <a:tabLst>
                <a:tab pos="241300" algn="l"/>
              </a:tabLst>
            </a:pPr>
            <a:r>
              <a:rPr sz="18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Padres</a:t>
            </a:r>
            <a:endParaRPr sz="1800" dirty="0">
              <a:latin typeface="Roboto Medium" panose="02000000000000000000" pitchFamily="2" charset="0"/>
              <a:ea typeface="Roboto Medium" panose="02000000000000000000" pitchFamily="2" charset="0"/>
              <a:cs typeface="Roboto Medium" panose="02000000000000000000" pitchFamily="2" charset="0"/>
            </a:endParaRPr>
          </a:p>
          <a:p>
            <a:pPr marL="241300" indent="-228600">
              <a:lnSpc>
                <a:spcPct val="100000"/>
              </a:lnSpc>
              <a:spcBef>
                <a:spcPts val="1630"/>
              </a:spcBef>
              <a:buClr>
                <a:srgbClr val="F36C4E"/>
              </a:buClr>
              <a:buSzPct val="133333"/>
              <a:buChar char="•"/>
              <a:tabLst>
                <a:tab pos="241300" algn="l"/>
              </a:tabLst>
            </a:pPr>
            <a:r>
              <a:rPr sz="1800" spc="9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Hermanos(as)</a:t>
            </a:r>
            <a:endParaRPr sz="1800" dirty="0">
              <a:latin typeface="Roboto Medium" panose="02000000000000000000" pitchFamily="2" charset="0"/>
              <a:ea typeface="Roboto Medium" panose="02000000000000000000" pitchFamily="2" charset="0"/>
              <a:cs typeface="Roboto Medium" panose="02000000000000000000" pitchFamily="2" charset="0"/>
            </a:endParaRPr>
          </a:p>
          <a:p>
            <a:pPr marL="241300" indent="-228600">
              <a:lnSpc>
                <a:spcPct val="100000"/>
              </a:lnSpc>
              <a:spcBef>
                <a:spcPts val="1635"/>
              </a:spcBef>
              <a:buClr>
                <a:srgbClr val="F36C4E"/>
              </a:buClr>
              <a:buSzPct val="133333"/>
              <a:buChar char="•"/>
              <a:tabLst>
                <a:tab pos="241300" algn="l"/>
              </a:tabLst>
            </a:pPr>
            <a:r>
              <a:rPr sz="18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Abuelos</a:t>
            </a:r>
            <a:endParaRPr sz="1800" dirty="0">
              <a:latin typeface="Roboto Medium" panose="02000000000000000000" pitchFamily="2" charset="0"/>
              <a:ea typeface="Roboto Medium" panose="02000000000000000000" pitchFamily="2" charset="0"/>
              <a:cs typeface="Roboto Medium" panose="02000000000000000000" pitchFamily="2" charset="0"/>
            </a:endParaRPr>
          </a:p>
        </p:txBody>
      </p:sp>
      <p:sp>
        <p:nvSpPr>
          <p:cNvPr id="6" name="object 6"/>
          <p:cNvSpPr txBox="1"/>
          <p:nvPr/>
        </p:nvSpPr>
        <p:spPr>
          <a:xfrm>
            <a:off x="4668964" y="2576097"/>
            <a:ext cx="3658376" cy="3386825"/>
          </a:xfrm>
          <a:prstGeom prst="rect">
            <a:avLst/>
          </a:prstGeom>
        </p:spPr>
        <p:txBody>
          <a:bodyPr vert="horz" wrap="square" lIns="0" tIns="111125" rIns="0" bIns="0" rtlCol="0">
            <a:spAutoFit/>
          </a:bodyPr>
          <a:lstStyle/>
          <a:p>
            <a:pPr marL="241300" indent="-228600">
              <a:lnSpc>
                <a:spcPct val="100000"/>
              </a:lnSpc>
              <a:spcBef>
                <a:spcPts val="875"/>
              </a:spcBef>
              <a:buClr>
                <a:srgbClr val="F36C4E"/>
              </a:buClr>
              <a:buSzPct val="133333"/>
              <a:buChar char="•"/>
              <a:tabLst>
                <a:tab pos="241300" algn="l"/>
              </a:tabLst>
            </a:pPr>
            <a:r>
              <a:rPr sz="1800" spc="5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Nietos</a:t>
            </a:r>
            <a:endParaRPr sz="1800" dirty="0">
              <a:latin typeface="Roboto Medium" panose="02000000000000000000" pitchFamily="2" charset="0"/>
              <a:ea typeface="Roboto Medium" panose="02000000000000000000" pitchFamily="2" charset="0"/>
              <a:cs typeface="Roboto Medium" panose="02000000000000000000" pitchFamily="2" charset="0"/>
            </a:endParaRPr>
          </a:p>
          <a:p>
            <a:pPr marL="241300" indent="-228600">
              <a:lnSpc>
                <a:spcPct val="100000"/>
              </a:lnSpc>
              <a:spcBef>
                <a:spcPts val="1630"/>
              </a:spcBef>
              <a:buClr>
                <a:srgbClr val="F36C4E"/>
              </a:buClr>
              <a:buSzPct val="133333"/>
              <a:buChar char="•"/>
              <a:tabLst>
                <a:tab pos="241300" algn="l"/>
              </a:tabLst>
            </a:pPr>
            <a:r>
              <a:rPr sz="1800" spc="-6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Parientes</a:t>
            </a:r>
            <a:r>
              <a:rPr sz="18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800" spc="-5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políticos</a:t>
            </a:r>
            <a:endParaRPr sz="1800" dirty="0">
              <a:latin typeface="Roboto Medium" panose="02000000000000000000" pitchFamily="2" charset="0"/>
              <a:ea typeface="Roboto Medium" panose="02000000000000000000" pitchFamily="2" charset="0"/>
              <a:cs typeface="Roboto Medium" panose="02000000000000000000" pitchFamily="2" charset="0"/>
            </a:endParaRPr>
          </a:p>
          <a:p>
            <a:pPr marL="241300" marR="5080" indent="-228600">
              <a:lnSpc>
                <a:spcPct val="95600"/>
              </a:lnSpc>
              <a:spcBef>
                <a:spcPts val="1730"/>
              </a:spcBef>
              <a:buClr>
                <a:srgbClr val="F36C4E"/>
              </a:buClr>
              <a:buSzPct val="133333"/>
              <a:buChar char="•"/>
              <a:tabLst>
                <a:tab pos="241300" algn="l"/>
              </a:tabLst>
            </a:pPr>
            <a:r>
              <a:rPr sz="18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Cualquier </a:t>
            </a:r>
            <a:r>
              <a:rPr sz="18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800" spc="-6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consanguinidad</a:t>
            </a:r>
            <a:r>
              <a:rPr sz="18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8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con</a:t>
            </a:r>
            <a:r>
              <a:rPr sz="18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800" spc="-1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el </a:t>
            </a:r>
            <a:r>
              <a:rPr sz="1800" spc="-5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800" spc="-7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solicitante</a:t>
            </a:r>
            <a:endParaRPr sz="1800" dirty="0">
              <a:latin typeface="Roboto Medium" panose="02000000000000000000" pitchFamily="2" charset="0"/>
              <a:ea typeface="Roboto Medium" panose="02000000000000000000" pitchFamily="2" charset="0"/>
              <a:cs typeface="Roboto Medium" panose="02000000000000000000" pitchFamily="2" charset="0"/>
            </a:endParaRPr>
          </a:p>
          <a:p>
            <a:pPr marL="241300" indent="-228600">
              <a:lnSpc>
                <a:spcPct val="100000"/>
              </a:lnSpc>
              <a:spcBef>
                <a:spcPts val="1635"/>
              </a:spcBef>
              <a:buClr>
                <a:srgbClr val="F36C4E"/>
              </a:buClr>
              <a:buSzPct val="133333"/>
              <a:buChar char="•"/>
              <a:tabLst>
                <a:tab pos="241300" algn="l"/>
              </a:tabLst>
            </a:pPr>
            <a:r>
              <a:rPr sz="1800" spc="-5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Familia</a:t>
            </a:r>
            <a:r>
              <a:rPr sz="18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8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elegida</a:t>
            </a:r>
            <a:endParaRPr sz="1800" dirty="0">
              <a:latin typeface="Roboto Medium" panose="02000000000000000000" pitchFamily="2" charset="0"/>
              <a:ea typeface="Roboto Medium" panose="02000000000000000000" pitchFamily="2" charset="0"/>
              <a:cs typeface="Roboto Medium" panose="02000000000000000000" pitchFamily="2" charset="0"/>
            </a:endParaRPr>
          </a:p>
          <a:p>
            <a:pPr marL="241300" marR="66040" indent="-228600">
              <a:lnSpc>
                <a:spcPct val="94800"/>
              </a:lnSpc>
              <a:spcBef>
                <a:spcPts val="1764"/>
              </a:spcBef>
              <a:buClr>
                <a:srgbClr val="F36C4E"/>
              </a:buClr>
              <a:buSzPct val="133333"/>
              <a:buChar char="•"/>
              <a:tabLst>
                <a:tab pos="241300" algn="l"/>
              </a:tabLst>
            </a:pPr>
            <a:r>
              <a:rPr sz="18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Cualquier otra </a:t>
            </a:r>
            <a:r>
              <a:rPr sz="18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8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persona </a:t>
            </a:r>
            <a:r>
              <a:rPr sz="1800" spc="7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con </a:t>
            </a:r>
            <a:r>
              <a:rPr sz="18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una </a:t>
            </a:r>
            <a:r>
              <a:rPr sz="18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8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asociación estrecha </a:t>
            </a:r>
            <a:r>
              <a:rPr sz="1800" spc="-5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8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equivalente</a:t>
            </a:r>
            <a:r>
              <a:rPr sz="18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800" spc="-8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a:t>
            </a:r>
            <a:r>
              <a:rPr sz="18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8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una </a:t>
            </a:r>
            <a:r>
              <a:rPr sz="18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8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relación</a:t>
            </a:r>
            <a:r>
              <a:rPr sz="18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8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familiar</a:t>
            </a:r>
            <a:endParaRPr sz="1800" dirty="0">
              <a:latin typeface="Roboto Medium" panose="02000000000000000000" pitchFamily="2" charset="0"/>
              <a:ea typeface="Roboto Medium" panose="02000000000000000000" pitchFamily="2" charset="0"/>
              <a:cs typeface="Roboto Medium" panose="02000000000000000000"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068181" cy="6744968"/>
          </a:xfrm>
          <a:prstGeom prst="rect">
            <a:avLst/>
          </a:prstGeom>
        </p:spPr>
      </p:pic>
      <p:sp>
        <p:nvSpPr>
          <p:cNvPr id="3" name="object 3"/>
          <p:cNvSpPr txBox="1">
            <a:spLocks noGrp="1"/>
          </p:cNvSpPr>
          <p:nvPr>
            <p:ph type="title"/>
          </p:nvPr>
        </p:nvSpPr>
        <p:spPr>
          <a:xfrm>
            <a:off x="490524" y="491490"/>
            <a:ext cx="7347584" cy="1261110"/>
          </a:xfrm>
          <a:prstGeom prst="rect">
            <a:avLst/>
          </a:prstGeom>
        </p:spPr>
        <p:txBody>
          <a:bodyPr vert="horz" wrap="square" lIns="0" tIns="81280" rIns="0" bIns="0" rtlCol="0">
            <a:spAutoFit/>
          </a:bodyPr>
          <a:lstStyle/>
          <a:p>
            <a:pPr marL="12700" marR="5080" algn="l">
              <a:lnSpc>
                <a:spcPct val="85000"/>
              </a:lnSpc>
              <a:spcBef>
                <a:spcPts val="640"/>
              </a:spcBef>
            </a:pPr>
            <a:r>
              <a:rPr sz="3000" spc="95" dirty="0">
                <a:latin typeface="Roboto Black" panose="02000000000000000000" pitchFamily="2" charset="0"/>
                <a:ea typeface="Roboto Black" panose="02000000000000000000" pitchFamily="2" charset="0"/>
                <a:cs typeface="Roboto Black" panose="02000000000000000000" pitchFamily="2" charset="0"/>
              </a:rPr>
              <a:t>BENEFICIOS</a:t>
            </a:r>
            <a:r>
              <a:rPr lang="en-US" sz="3000" spc="-175" dirty="0">
                <a:latin typeface="Roboto Black" panose="02000000000000000000" pitchFamily="2" charset="0"/>
                <a:ea typeface="Roboto Black" panose="02000000000000000000" pitchFamily="2" charset="0"/>
                <a:cs typeface="Roboto Black" panose="02000000000000000000" pitchFamily="2" charset="0"/>
              </a:rPr>
              <a:t> </a:t>
            </a:r>
            <a:r>
              <a:rPr sz="3000" spc="100" dirty="0">
                <a:latin typeface="Roboto Black" panose="02000000000000000000" pitchFamily="2" charset="0"/>
                <a:ea typeface="Roboto Black" panose="02000000000000000000" pitchFamily="2" charset="0"/>
                <a:cs typeface="Roboto Black" panose="02000000000000000000" pitchFamily="2" charset="0"/>
              </a:rPr>
              <a:t>PARA</a:t>
            </a:r>
            <a:r>
              <a:rPr sz="3000" spc="-180" dirty="0">
                <a:latin typeface="Roboto Black" panose="02000000000000000000" pitchFamily="2" charset="0"/>
                <a:ea typeface="Roboto Black" panose="02000000000000000000" pitchFamily="2" charset="0"/>
                <a:cs typeface="Roboto Black" panose="02000000000000000000" pitchFamily="2" charset="0"/>
              </a:rPr>
              <a:t> </a:t>
            </a:r>
            <a:r>
              <a:rPr sz="3000" spc="114" dirty="0">
                <a:latin typeface="Roboto Black" panose="02000000000000000000" pitchFamily="2" charset="0"/>
                <a:ea typeface="Roboto Black" panose="02000000000000000000" pitchFamily="2" charset="0"/>
                <a:cs typeface="Roboto Black" panose="02000000000000000000" pitchFamily="2" charset="0"/>
              </a:rPr>
              <a:t>LOS</a:t>
            </a:r>
            <a:r>
              <a:rPr sz="3000" spc="-150" dirty="0">
                <a:latin typeface="Roboto Black" panose="02000000000000000000" pitchFamily="2" charset="0"/>
                <a:ea typeface="Roboto Black" panose="02000000000000000000" pitchFamily="2" charset="0"/>
                <a:cs typeface="Roboto Black" panose="02000000000000000000" pitchFamily="2" charset="0"/>
              </a:rPr>
              <a:t> </a:t>
            </a:r>
            <a:r>
              <a:rPr sz="3000" spc="140" dirty="0">
                <a:latin typeface="Roboto Black" panose="02000000000000000000" pitchFamily="2" charset="0"/>
                <a:ea typeface="Roboto Black" panose="02000000000000000000" pitchFamily="2" charset="0"/>
                <a:cs typeface="Roboto Black" panose="02000000000000000000" pitchFamily="2" charset="0"/>
              </a:rPr>
              <a:t>NUEVOS</a:t>
            </a:r>
            <a:r>
              <a:rPr sz="3000" spc="-145" dirty="0">
                <a:latin typeface="Roboto Black" panose="02000000000000000000" pitchFamily="2" charset="0"/>
                <a:ea typeface="Roboto Black" panose="02000000000000000000" pitchFamily="2" charset="0"/>
                <a:cs typeface="Roboto Black" panose="02000000000000000000" pitchFamily="2" charset="0"/>
              </a:rPr>
              <a:t> </a:t>
            </a:r>
            <a:r>
              <a:rPr sz="3000" spc="25" dirty="0">
                <a:latin typeface="Roboto Black" panose="02000000000000000000" pitchFamily="2" charset="0"/>
                <a:ea typeface="Roboto Black" panose="02000000000000000000" pitchFamily="2" charset="0"/>
                <a:cs typeface="Roboto Black" panose="02000000000000000000" pitchFamily="2" charset="0"/>
              </a:rPr>
              <a:t>PADRES: </a:t>
            </a:r>
            <a:r>
              <a:rPr sz="3000" spc="-894" dirty="0">
                <a:latin typeface="Roboto Black" panose="02000000000000000000" pitchFamily="2" charset="0"/>
                <a:ea typeface="Roboto Black" panose="02000000000000000000" pitchFamily="2" charset="0"/>
                <a:cs typeface="Roboto Black" panose="02000000000000000000" pitchFamily="2" charset="0"/>
              </a:rPr>
              <a:t> </a:t>
            </a:r>
            <a:r>
              <a:rPr sz="3000" spc="114" dirty="0">
                <a:latin typeface="Roboto Black" panose="02000000000000000000" pitchFamily="2" charset="0"/>
                <a:ea typeface="Roboto Black" panose="02000000000000000000" pitchFamily="2" charset="0"/>
                <a:cs typeface="Roboto Black" panose="02000000000000000000" pitchFamily="2" charset="0"/>
              </a:rPr>
              <a:t>SEGURO</a:t>
            </a:r>
            <a:r>
              <a:rPr sz="3000" spc="-145" dirty="0">
                <a:latin typeface="Roboto Black" panose="02000000000000000000" pitchFamily="2" charset="0"/>
                <a:ea typeface="Roboto Black" panose="02000000000000000000" pitchFamily="2" charset="0"/>
                <a:cs typeface="Roboto Black" panose="02000000000000000000" pitchFamily="2" charset="0"/>
              </a:rPr>
              <a:t> </a:t>
            </a:r>
            <a:r>
              <a:rPr sz="3000" spc="100" dirty="0">
                <a:latin typeface="Roboto Black" panose="02000000000000000000" pitchFamily="2" charset="0"/>
                <a:ea typeface="Roboto Black" panose="02000000000000000000" pitchFamily="2" charset="0"/>
                <a:cs typeface="Roboto Black" panose="02000000000000000000" pitchFamily="2" charset="0"/>
              </a:rPr>
              <a:t>DE</a:t>
            </a:r>
            <a:r>
              <a:rPr sz="3000" spc="-145" dirty="0">
                <a:latin typeface="Roboto Black" panose="02000000000000000000" pitchFamily="2" charset="0"/>
                <a:ea typeface="Roboto Black" panose="02000000000000000000" pitchFamily="2" charset="0"/>
                <a:cs typeface="Roboto Black" panose="02000000000000000000" pitchFamily="2" charset="0"/>
              </a:rPr>
              <a:t> </a:t>
            </a:r>
            <a:r>
              <a:rPr sz="3000" spc="175" dirty="0">
                <a:latin typeface="Roboto Black" panose="02000000000000000000" pitchFamily="2" charset="0"/>
                <a:ea typeface="Roboto Black" panose="02000000000000000000" pitchFamily="2" charset="0"/>
                <a:cs typeface="Roboto Black" panose="02000000000000000000" pitchFamily="2" charset="0"/>
              </a:rPr>
              <a:t>INCAPACIDAD</a:t>
            </a:r>
            <a:r>
              <a:rPr sz="3000" spc="-160" dirty="0">
                <a:latin typeface="Roboto Black" panose="02000000000000000000" pitchFamily="2" charset="0"/>
                <a:ea typeface="Roboto Black" panose="02000000000000000000" pitchFamily="2" charset="0"/>
                <a:cs typeface="Roboto Black" panose="02000000000000000000" pitchFamily="2" charset="0"/>
              </a:rPr>
              <a:t> </a:t>
            </a:r>
            <a:r>
              <a:rPr sz="3000" spc="80" dirty="0">
                <a:latin typeface="Roboto Black" panose="02000000000000000000" pitchFamily="2" charset="0"/>
                <a:ea typeface="Roboto Black" panose="02000000000000000000" pitchFamily="2" charset="0"/>
                <a:cs typeface="Roboto Black" panose="02000000000000000000" pitchFamily="2" charset="0"/>
              </a:rPr>
              <a:t>TEMPORAL</a:t>
            </a:r>
            <a:r>
              <a:rPr sz="3000" spc="-140" dirty="0">
                <a:latin typeface="Roboto Black" panose="02000000000000000000" pitchFamily="2" charset="0"/>
                <a:ea typeface="Roboto Black" panose="02000000000000000000" pitchFamily="2" charset="0"/>
                <a:cs typeface="Roboto Black" panose="02000000000000000000" pitchFamily="2" charset="0"/>
              </a:rPr>
              <a:t> </a:t>
            </a:r>
            <a:r>
              <a:rPr sz="3000" spc="65" dirty="0">
                <a:latin typeface="Roboto Black" panose="02000000000000000000" pitchFamily="2" charset="0"/>
                <a:ea typeface="Roboto Black" panose="02000000000000000000" pitchFamily="2" charset="0"/>
                <a:cs typeface="Roboto Black" panose="02000000000000000000" pitchFamily="2" charset="0"/>
              </a:rPr>
              <a:t>Y </a:t>
            </a:r>
            <a:r>
              <a:rPr sz="3000" spc="-894" dirty="0">
                <a:latin typeface="Roboto Black" panose="02000000000000000000" pitchFamily="2" charset="0"/>
                <a:ea typeface="Roboto Black" panose="02000000000000000000" pitchFamily="2" charset="0"/>
                <a:cs typeface="Roboto Black" panose="02000000000000000000" pitchFamily="2" charset="0"/>
              </a:rPr>
              <a:t> </a:t>
            </a:r>
            <a:r>
              <a:rPr sz="3000" spc="130" dirty="0">
                <a:latin typeface="Roboto Black" panose="02000000000000000000" pitchFamily="2" charset="0"/>
                <a:ea typeface="Roboto Black" panose="02000000000000000000" pitchFamily="2" charset="0"/>
                <a:cs typeface="Roboto Black" panose="02000000000000000000" pitchFamily="2" charset="0"/>
              </a:rPr>
              <a:t>LICENCIA</a:t>
            </a:r>
            <a:r>
              <a:rPr sz="3000" spc="-140" dirty="0">
                <a:latin typeface="Roboto Black" panose="02000000000000000000" pitchFamily="2" charset="0"/>
                <a:ea typeface="Roboto Black" panose="02000000000000000000" pitchFamily="2" charset="0"/>
                <a:cs typeface="Roboto Black" panose="02000000000000000000" pitchFamily="2" charset="0"/>
              </a:rPr>
              <a:t> </a:t>
            </a:r>
            <a:r>
              <a:rPr sz="3000" spc="65" dirty="0">
                <a:latin typeface="Roboto Black" panose="02000000000000000000" pitchFamily="2" charset="0"/>
                <a:ea typeface="Roboto Black" panose="02000000000000000000" pitchFamily="2" charset="0"/>
                <a:cs typeface="Roboto Black" panose="02000000000000000000" pitchFamily="2" charset="0"/>
              </a:rPr>
              <a:t>FAMILIAR</a:t>
            </a:r>
            <a:endParaRPr sz="30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4" name="object 4"/>
          <p:cNvSpPr txBox="1"/>
          <p:nvPr/>
        </p:nvSpPr>
        <p:spPr>
          <a:xfrm>
            <a:off x="661212" y="2039873"/>
            <a:ext cx="6702425" cy="2592705"/>
          </a:xfrm>
          <a:prstGeom prst="rect">
            <a:avLst/>
          </a:prstGeom>
        </p:spPr>
        <p:txBody>
          <a:bodyPr vert="horz" wrap="square" lIns="0" tIns="38735" rIns="0" bIns="0" rtlCol="0">
            <a:spAutoFit/>
          </a:bodyPr>
          <a:lstStyle/>
          <a:p>
            <a:pPr marL="12700" marR="5080">
              <a:lnSpc>
                <a:spcPts val="2740"/>
              </a:lnSpc>
              <a:spcBef>
                <a:spcPts val="305"/>
              </a:spcBef>
            </a:pP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Beneficios</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típicos</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5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para</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personas</a:t>
            </a:r>
            <a:r>
              <a:rPr sz="24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que</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dan</a:t>
            </a:r>
            <a:r>
              <a:rPr sz="24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a:t>
            </a:r>
            <a:r>
              <a:rPr sz="24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6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luz</a:t>
            </a:r>
            <a:r>
              <a:rPr sz="2400" spc="5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sin </a:t>
            </a:r>
            <a:r>
              <a:rPr sz="2400" spc="-70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complicaciones:</a:t>
            </a:r>
            <a:endParaRPr sz="2400" dirty="0">
              <a:latin typeface="Roboto Medium" panose="02000000000000000000" pitchFamily="2" charset="0"/>
              <a:ea typeface="Roboto Medium" panose="02000000000000000000" pitchFamily="2" charset="0"/>
              <a:cs typeface="Roboto Medium" panose="02000000000000000000" pitchFamily="2" charset="0"/>
            </a:endParaRPr>
          </a:p>
          <a:p>
            <a:pPr marL="469265">
              <a:lnSpc>
                <a:spcPct val="100000"/>
              </a:lnSpc>
              <a:spcBef>
                <a:spcPts val="985"/>
              </a:spcBef>
            </a:pPr>
            <a:r>
              <a:rPr sz="2400" spc="5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4</a:t>
            </a:r>
            <a:r>
              <a:rPr sz="2400" spc="-1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9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a:t>
            </a:r>
            <a:r>
              <a:rPr sz="2400" spc="-18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a:t>
            </a:r>
            <a:r>
              <a:rPr sz="2400" spc="-1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m</a:t>
            </a:r>
            <a:r>
              <a:rPr sz="2400" spc="-28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a:t>
            </a:r>
            <a:r>
              <a:rPr sz="2400" spc="-1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n</a:t>
            </a:r>
            <a:r>
              <a:rPr sz="2400" spc="-28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a:t>
            </a:r>
            <a:r>
              <a:rPr sz="24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a:t>
            </a:r>
            <a:r>
              <a:rPr sz="2400" spc="-27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a:t>
            </a:r>
            <a:r>
              <a:rPr sz="2400" spc="-5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a:t>
            </a:r>
            <a:r>
              <a:rPr sz="2400" spc="-26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8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a:t>
            </a:r>
            <a:r>
              <a:rPr sz="2400" spc="-1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m</a:t>
            </a:r>
            <a:r>
              <a:rPr sz="2400" spc="-16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b</a:t>
            </a:r>
            <a:r>
              <a:rPr sz="2400" spc="-28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r</a:t>
            </a:r>
            <a:r>
              <a:rPr sz="2400" spc="-28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a:t>
            </a:r>
            <a:r>
              <a:rPr sz="2400" spc="-18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z</a:t>
            </a:r>
            <a:r>
              <a:rPr sz="2400" spc="16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o</a:t>
            </a:r>
            <a:endParaRPr sz="2400" dirty="0">
              <a:latin typeface="Roboto Medium" panose="02000000000000000000" pitchFamily="2" charset="0"/>
              <a:ea typeface="Roboto Medium" panose="02000000000000000000" pitchFamily="2" charset="0"/>
              <a:cs typeface="Roboto Medium" panose="02000000000000000000" pitchFamily="2" charset="0"/>
            </a:endParaRPr>
          </a:p>
          <a:p>
            <a:pPr marL="469265">
              <a:lnSpc>
                <a:spcPct val="100000"/>
              </a:lnSpc>
              <a:spcBef>
                <a:spcPts val="1060"/>
              </a:spcBef>
            </a:pPr>
            <a:r>
              <a:rPr sz="2400" spc="2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t>
            </a:r>
            <a:r>
              <a:rPr sz="2400" spc="6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2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6/</a:t>
            </a:r>
            <a:r>
              <a:rPr sz="2400" spc="-18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8</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a:t>
            </a:r>
            <a:r>
              <a:rPr sz="2400" spc="-9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a:t>
            </a:r>
            <a:r>
              <a:rPr sz="2400" spc="-15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m</a:t>
            </a:r>
            <a:r>
              <a:rPr sz="2400" spc="-9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a:t>
            </a:r>
            <a:r>
              <a:rPr sz="2400" spc="-7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n</a:t>
            </a:r>
            <a:r>
              <a:rPr sz="2400" spc="-9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as</a:t>
            </a:r>
            <a:r>
              <a:rPr sz="24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7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a:t>
            </a:r>
            <a:r>
              <a:rPr sz="2400" spc="-10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ara</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a:t>
            </a:r>
            <a:r>
              <a:rPr sz="2400" spc="-2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r</a:t>
            </a:r>
            <a:r>
              <a:rPr sz="2400" spc="-9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a:t>
            </a:r>
            <a:r>
              <a:rPr sz="2400" spc="-7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a:t>
            </a:r>
            <a:r>
              <a:rPr sz="2400" spc="-8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u</a:t>
            </a:r>
            <a:r>
              <a:rPr sz="2400" spc="-9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a:t>
            </a:r>
            <a:r>
              <a:rPr sz="2400" spc="-9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a:t>
            </a:r>
            <a:r>
              <a:rPr sz="2400" spc="6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r</a:t>
            </a:r>
            <a:r>
              <a:rPr sz="2400" spc="-16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ac</a:t>
            </a:r>
            <a:r>
              <a:rPr sz="2400" spc="-1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i</a:t>
            </a:r>
            <a:r>
              <a:rPr sz="24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ón</a:t>
            </a:r>
            <a:endParaRPr sz="2400" dirty="0">
              <a:latin typeface="Roboto Medium" panose="02000000000000000000" pitchFamily="2" charset="0"/>
              <a:ea typeface="Roboto Medium" panose="02000000000000000000" pitchFamily="2" charset="0"/>
              <a:cs typeface="Roboto Medium" panose="02000000000000000000" pitchFamily="2" charset="0"/>
            </a:endParaRPr>
          </a:p>
          <a:p>
            <a:pPr marL="469265" marR="104775">
              <a:lnSpc>
                <a:spcPts val="2790"/>
              </a:lnSpc>
              <a:spcBef>
                <a:spcPts val="1225"/>
              </a:spcBef>
            </a:pPr>
            <a:r>
              <a:rPr sz="2400" spc="27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t>
            </a:r>
            <a:r>
              <a:rPr sz="2400" spc="-1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12</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semanas</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5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para</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el</a:t>
            </a:r>
            <a:r>
              <a:rPr sz="24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vínculo</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7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afectivo</a:t>
            </a:r>
            <a:r>
              <a:rPr sz="24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(56</a:t>
            </a:r>
            <a:r>
              <a:rPr sz="24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6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días </a:t>
            </a:r>
            <a:r>
              <a:rPr sz="2400" spc="-7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intermitentes)</a:t>
            </a:r>
            <a:r>
              <a:rPr sz="24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2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t>
            </a:r>
            <a:r>
              <a:rPr sz="24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hasta</a:t>
            </a:r>
            <a:r>
              <a:rPr sz="2400" spc="-5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24</a:t>
            </a:r>
            <a:r>
              <a:rPr sz="24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8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semanas</a:t>
            </a:r>
            <a:r>
              <a:rPr sz="24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7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en</a:t>
            </a:r>
            <a:r>
              <a:rPr sz="24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total</a:t>
            </a:r>
            <a:endParaRPr sz="2400" dirty="0">
              <a:latin typeface="Roboto Medium" panose="02000000000000000000" pitchFamily="2" charset="0"/>
              <a:ea typeface="Roboto Medium" panose="02000000000000000000" pitchFamily="2" charset="0"/>
              <a:cs typeface="Roboto Medium" panose="02000000000000000000"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9144000" cy="6857999"/>
          </a:xfrm>
          <a:prstGeom prst="rect">
            <a:avLst/>
          </a:prstGeom>
        </p:spPr>
      </p:pic>
      <p:sp>
        <p:nvSpPr>
          <p:cNvPr id="5" name="object 5"/>
          <p:cNvSpPr txBox="1">
            <a:spLocks noGrp="1"/>
          </p:cNvSpPr>
          <p:nvPr>
            <p:ph type="title"/>
          </p:nvPr>
        </p:nvSpPr>
        <p:spPr>
          <a:xfrm>
            <a:off x="606348" y="497953"/>
            <a:ext cx="8624901" cy="1353576"/>
          </a:xfrm>
          <a:prstGeom prst="rect">
            <a:avLst/>
          </a:prstGeom>
        </p:spPr>
        <p:txBody>
          <a:bodyPr vert="horz" wrap="square" lIns="0" tIns="124460" rIns="0" bIns="0" rtlCol="0">
            <a:spAutoFit/>
          </a:bodyPr>
          <a:lstStyle/>
          <a:p>
            <a:pPr marL="12700" marR="5080">
              <a:lnSpc>
                <a:spcPts val="4900"/>
              </a:lnSpc>
              <a:spcBef>
                <a:spcPts val="980"/>
              </a:spcBef>
            </a:pPr>
            <a:r>
              <a:rPr lang="en-US" sz="4000" kern="1200" dirty="0">
                <a:latin typeface="Roboto Black"/>
                <a:ea typeface="Roboto Black"/>
                <a:cs typeface="+mn-cs"/>
              </a:rPr>
              <a:t>HERRAMIENTA CRONOLÓGICA </a:t>
            </a:r>
            <a:br>
              <a:rPr lang="en-US" sz="4000" kern="1200" dirty="0">
                <a:latin typeface="Roboto Black"/>
                <a:ea typeface="Roboto Black"/>
                <a:cs typeface="+mn-cs"/>
              </a:rPr>
            </a:br>
            <a:r>
              <a:rPr lang="en-US" sz="4000" kern="1200" dirty="0">
                <a:latin typeface="Roboto Black"/>
                <a:ea typeface="Roboto Black"/>
                <a:cs typeface="+mn-cs"/>
              </a:rPr>
              <a:t>DE MATERNIDAD</a:t>
            </a:r>
          </a:p>
        </p:txBody>
      </p:sp>
      <p:sp>
        <p:nvSpPr>
          <p:cNvPr id="6" name="object 6"/>
          <p:cNvSpPr txBox="1"/>
          <p:nvPr/>
        </p:nvSpPr>
        <p:spPr>
          <a:xfrm>
            <a:off x="606348" y="4953000"/>
            <a:ext cx="5108652" cy="366767"/>
          </a:xfrm>
          <a:prstGeom prst="rect">
            <a:avLst/>
          </a:prstGeom>
        </p:spPr>
        <p:txBody>
          <a:bodyPr vert="horz" wrap="square" lIns="0" tIns="12700" rIns="0" bIns="0" rtlCol="0">
            <a:spAutoFit/>
          </a:bodyPr>
          <a:lstStyle/>
          <a:p>
            <a:pPr marL="12700">
              <a:lnSpc>
                <a:spcPct val="100000"/>
              </a:lnSpc>
              <a:spcBef>
                <a:spcPts val="100"/>
              </a:spcBef>
            </a:pPr>
            <a:r>
              <a:rPr sz="2300" spc="1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myleavebenefits.nj.gov/timeline</a:t>
            </a:r>
          </a:p>
        </p:txBody>
      </p:sp>
      <p:pic>
        <p:nvPicPr>
          <p:cNvPr id="8" name="Picture 7" descr="Graphical user interface, website&#10;&#10;Description automatically generated">
            <a:extLst>
              <a:ext uri="{FF2B5EF4-FFF2-40B4-BE49-F238E27FC236}">
                <a16:creationId xmlns:a16="http://schemas.microsoft.com/office/drawing/2014/main" id="{7B6BC148-3721-93FE-01D8-DA73122521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027431"/>
            <a:ext cx="6629400" cy="287653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5961" y="0"/>
            <a:ext cx="8948039" cy="6857364"/>
          </a:xfrm>
          <a:prstGeom prst="rect">
            <a:avLst/>
          </a:prstGeom>
        </p:spPr>
      </p:pic>
      <p:sp>
        <p:nvSpPr>
          <p:cNvPr id="3" name="object 3"/>
          <p:cNvSpPr txBox="1">
            <a:spLocks noGrp="1"/>
          </p:cNvSpPr>
          <p:nvPr>
            <p:ph type="title"/>
          </p:nvPr>
        </p:nvSpPr>
        <p:spPr>
          <a:xfrm>
            <a:off x="432612" y="429260"/>
            <a:ext cx="7568388" cy="860492"/>
          </a:xfrm>
          <a:prstGeom prst="rect">
            <a:avLst/>
          </a:prstGeom>
        </p:spPr>
        <p:txBody>
          <a:bodyPr vert="horz" wrap="square" lIns="0" tIns="13970" rIns="0" bIns="0" rtlCol="0">
            <a:spAutoFit/>
          </a:bodyPr>
          <a:lstStyle/>
          <a:p>
            <a:pPr marL="12700">
              <a:lnSpc>
                <a:spcPts val="3300"/>
              </a:lnSpc>
              <a:spcBef>
                <a:spcPts val="110"/>
              </a:spcBef>
            </a:pPr>
            <a:r>
              <a:rPr sz="280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VINCULARSE CON UN NUEVO</a:t>
            </a:r>
            <a:endParaRPr sz="2800" dirty="0">
              <a:latin typeface="Roboto Black" panose="02000000000000000000" pitchFamily="2" charset="0"/>
              <a:ea typeface="Roboto Black" panose="02000000000000000000" pitchFamily="2" charset="0"/>
              <a:cs typeface="Roboto Black" panose="02000000000000000000" pitchFamily="2" charset="0"/>
            </a:endParaRPr>
          </a:p>
          <a:p>
            <a:pPr marL="12700">
              <a:lnSpc>
                <a:spcPts val="3300"/>
              </a:lnSpc>
            </a:pPr>
            <a:r>
              <a:rPr sz="280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HIJO(A): SEGURO DE LICENCIA FAMILIAR</a:t>
            </a:r>
            <a:endParaRPr sz="28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4" name="object 4"/>
          <p:cNvSpPr txBox="1"/>
          <p:nvPr/>
        </p:nvSpPr>
        <p:spPr>
          <a:xfrm>
            <a:off x="566102" y="1913523"/>
            <a:ext cx="8011795" cy="3030317"/>
          </a:xfrm>
          <a:prstGeom prst="rect">
            <a:avLst/>
          </a:prstGeom>
        </p:spPr>
        <p:txBody>
          <a:bodyPr vert="horz" wrap="square" lIns="0" tIns="31750" rIns="0" bIns="0" rtlCol="0">
            <a:spAutoFit/>
          </a:bodyPr>
          <a:lstStyle/>
          <a:p>
            <a:pPr marL="12700" marR="5080">
              <a:lnSpc>
                <a:spcPct val="94800"/>
              </a:lnSpc>
              <a:spcBef>
                <a:spcPts val="250"/>
              </a:spcBef>
            </a:pPr>
            <a:r>
              <a:rPr sz="2400" dirty="0">
                <a:solidFill>
                  <a:srgbClr val="161F48"/>
                </a:solidFill>
                <a:latin typeface="Roboto Medium" panose="02000000000000000000" pitchFamily="2" charset="0"/>
                <a:ea typeface="Roboto Medium" panose="02000000000000000000" pitchFamily="2" charset="0"/>
              </a:rPr>
              <a:t>Ambos padres pueden recibir los beneficios de la Licencia  Familiar para establecer un vínculo afectivo con un hijo(a)  en el plazo de un año desde el nacimiento, la adopción o la  colocación en crianza temporal.</a:t>
            </a:r>
            <a:endParaRPr lang="en-US" sz="2400" dirty="0">
              <a:solidFill>
                <a:srgbClr val="161F48"/>
              </a:solidFill>
              <a:latin typeface="Roboto Medium" panose="02000000000000000000" pitchFamily="2" charset="0"/>
              <a:ea typeface="Roboto Medium" panose="02000000000000000000" pitchFamily="2" charset="0"/>
            </a:endParaRPr>
          </a:p>
          <a:p>
            <a:pPr marL="12700" marR="5080">
              <a:lnSpc>
                <a:spcPct val="94800"/>
              </a:lnSpc>
              <a:spcBef>
                <a:spcPts val="250"/>
              </a:spcBef>
            </a:pPr>
            <a:endParaRPr sz="2400" dirty="0">
              <a:solidFill>
                <a:srgbClr val="161F48"/>
              </a:solidFill>
              <a:latin typeface="Roboto Medium" panose="02000000000000000000" pitchFamily="2" charset="0"/>
              <a:ea typeface="Roboto Medium" panose="02000000000000000000" pitchFamily="2" charset="0"/>
            </a:endParaRPr>
          </a:p>
          <a:p>
            <a:pPr marL="12700" marR="948055">
              <a:lnSpc>
                <a:spcPts val="2710"/>
              </a:lnSpc>
              <a:spcBef>
                <a:spcPts val="1310"/>
              </a:spcBef>
            </a:pPr>
            <a:r>
              <a:rPr sz="2400" dirty="0">
                <a:solidFill>
                  <a:srgbClr val="161F48"/>
                </a:solidFill>
                <a:latin typeface="Roboto Medium" panose="02000000000000000000" pitchFamily="2" charset="0"/>
                <a:ea typeface="Roboto Medium" panose="02000000000000000000" pitchFamily="2" charset="0"/>
              </a:rPr>
              <a:t>Hasta 12 semanas de beneficios si se toman  consecutivamente, 56 días de beneficios si se toman</a:t>
            </a:r>
            <a:r>
              <a:rPr lang="en-US" sz="2400" dirty="0">
                <a:solidFill>
                  <a:srgbClr val="161F48"/>
                </a:solidFill>
                <a:latin typeface="Roboto Medium" panose="02000000000000000000" pitchFamily="2" charset="0"/>
                <a:ea typeface="Roboto Medium" panose="02000000000000000000" pitchFamily="2" charset="0"/>
              </a:rPr>
              <a:t>  </a:t>
            </a:r>
            <a:r>
              <a:rPr lang="en-US" sz="2400" dirty="0" err="1">
                <a:solidFill>
                  <a:srgbClr val="161F48"/>
                </a:solidFill>
                <a:latin typeface="Roboto Medium" panose="02000000000000000000" pitchFamily="2" charset="0"/>
                <a:ea typeface="Roboto Medium" panose="02000000000000000000" pitchFamily="2" charset="0"/>
              </a:rPr>
              <a:t>intermitentemente</a:t>
            </a:r>
            <a:r>
              <a:rPr lang="en-US" sz="2400" dirty="0">
                <a:solidFill>
                  <a:srgbClr val="161F48"/>
                </a:solidFill>
                <a:latin typeface="Roboto Medium" panose="02000000000000000000" pitchFamily="2" charset="0"/>
                <a:ea typeface="Roboto Medium" panose="02000000000000000000" pitchFamily="2" charset="0"/>
              </a:rPr>
              <a:t>.</a:t>
            </a:r>
            <a:endParaRPr sz="2400" dirty="0">
              <a:solidFill>
                <a:srgbClr val="161F48"/>
              </a:solidFill>
              <a:latin typeface="Roboto Medium" panose="02000000000000000000" pitchFamily="2" charset="0"/>
              <a:ea typeface="Roboto Medium" panose="02000000000000000000"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4945" y="0"/>
            <a:ext cx="8948039" cy="6857364"/>
          </a:xfrm>
          <a:prstGeom prst="rect">
            <a:avLst/>
          </a:prstGeom>
        </p:spPr>
      </p:pic>
      <p:sp>
        <p:nvSpPr>
          <p:cNvPr id="3" name="object 3"/>
          <p:cNvSpPr txBox="1">
            <a:spLocks noGrp="1"/>
          </p:cNvSpPr>
          <p:nvPr>
            <p:ph type="title"/>
          </p:nvPr>
        </p:nvSpPr>
        <p:spPr>
          <a:xfrm>
            <a:off x="381000" y="381000"/>
            <a:ext cx="8368030" cy="947695"/>
          </a:xfrm>
          <a:prstGeom prst="rect">
            <a:avLst/>
          </a:prstGeom>
        </p:spPr>
        <p:txBody>
          <a:bodyPr vert="horz" wrap="square" lIns="0" tIns="11430" rIns="0" bIns="0" rtlCol="0">
            <a:spAutoFit/>
          </a:bodyPr>
          <a:lstStyle/>
          <a:p>
            <a:pPr marL="12700">
              <a:lnSpc>
                <a:spcPct val="100000"/>
              </a:lnSpc>
              <a:spcBef>
                <a:spcPts val="90"/>
              </a:spcBef>
            </a:pPr>
            <a:r>
              <a:rPr sz="2000" spc="-5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A</a:t>
            </a:r>
            <a:r>
              <a:rPr sz="2000" spc="-3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F</a:t>
            </a:r>
            <a:r>
              <a:rPr sz="2000" spc="-8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R</a:t>
            </a:r>
            <a:r>
              <a:rPr sz="2000" spc="7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O</a:t>
            </a:r>
            <a:r>
              <a:rPr sz="2000" spc="9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N</a:t>
            </a:r>
            <a:r>
              <a:rPr sz="2000" spc="-1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T</a:t>
            </a:r>
            <a:r>
              <a:rPr sz="2000" spc="2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A</a:t>
            </a:r>
            <a:r>
              <a:rPr sz="2000" spc="4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M</a:t>
            </a:r>
            <a:r>
              <a:rPr sz="2000" spc="1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I</a:t>
            </a:r>
            <a:r>
              <a:rPr sz="2000" spc="-6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E</a:t>
            </a:r>
            <a:r>
              <a:rPr sz="2000" spc="7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N</a:t>
            </a:r>
            <a:r>
              <a:rPr sz="2000" spc="-1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T</a:t>
            </a:r>
            <a:r>
              <a:rPr sz="2000" spc="6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O</a:t>
            </a:r>
            <a:r>
              <a:rPr sz="2000" spc="-114"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000" spc="8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D</a:t>
            </a:r>
            <a:r>
              <a:rPr sz="2000" spc="-7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E</a:t>
            </a:r>
            <a:r>
              <a:rPr sz="2000" spc="-14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000" spc="-1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LA</a:t>
            </a:r>
            <a:r>
              <a:rPr sz="2000" spc="-13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000" spc="-3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V</a:t>
            </a:r>
            <a:r>
              <a:rPr sz="2000" spc="-1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I</a:t>
            </a:r>
            <a:r>
              <a:rPr sz="2000" spc="7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O</a:t>
            </a:r>
            <a:r>
              <a:rPr sz="2000" spc="-7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L</a:t>
            </a:r>
            <a:r>
              <a:rPr sz="2000" spc="-7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E</a:t>
            </a:r>
            <a:r>
              <a:rPr sz="2000" spc="9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N</a:t>
            </a:r>
            <a:r>
              <a:rPr sz="2000" spc="5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C</a:t>
            </a:r>
            <a:r>
              <a:rPr sz="2000" spc="3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I</a:t>
            </a:r>
            <a:r>
              <a:rPr sz="2000" spc="4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A</a:t>
            </a:r>
            <a:endParaRPr sz="2000" dirty="0">
              <a:latin typeface="Roboto Black" panose="02000000000000000000" pitchFamily="2" charset="0"/>
              <a:ea typeface="Roboto Black" panose="02000000000000000000" pitchFamily="2" charset="0"/>
              <a:cs typeface="Roboto Black" panose="02000000000000000000" pitchFamily="2" charset="0"/>
            </a:endParaRPr>
          </a:p>
          <a:p>
            <a:pPr marL="12700" marR="5080">
              <a:lnSpc>
                <a:spcPts val="2350"/>
              </a:lnSpc>
              <a:spcBef>
                <a:spcPts val="120"/>
              </a:spcBef>
            </a:pPr>
            <a:r>
              <a:rPr sz="2000" spc="2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DOMÉSTICA</a:t>
            </a:r>
            <a:r>
              <a:rPr sz="2000" spc="-12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000" spc="6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O</a:t>
            </a:r>
            <a:r>
              <a:rPr sz="2000" spc="-11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000" spc="-2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SEXUAL:</a:t>
            </a:r>
            <a:r>
              <a:rPr sz="2000" spc="16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00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SEGURO</a:t>
            </a:r>
            <a:r>
              <a:rPr sz="2000" spc="-11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000" spc="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DE</a:t>
            </a:r>
            <a:r>
              <a:rPr sz="2000" spc="-10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000" spc="2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LICENCIA</a:t>
            </a:r>
            <a:r>
              <a:rPr sz="2000" spc="-10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000" spc="-2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FAMILIAR</a:t>
            </a:r>
            <a:r>
              <a:rPr sz="2000" spc="-10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000" spc="6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O</a:t>
            </a:r>
            <a:r>
              <a:rPr sz="2000" spc="-114"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000" spc="4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INCAPACIDAD </a:t>
            </a:r>
            <a:r>
              <a:rPr sz="2000" spc="-585"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 </a:t>
            </a:r>
            <a:r>
              <a:rPr sz="2000" spc="-20" dirty="0">
                <a:solidFill>
                  <a:srgbClr val="2C96AD"/>
                </a:solidFill>
                <a:latin typeface="Roboto Black" panose="02000000000000000000" pitchFamily="2" charset="0"/>
                <a:ea typeface="Roboto Black" panose="02000000000000000000" pitchFamily="2" charset="0"/>
                <a:cs typeface="Roboto Black" panose="02000000000000000000" pitchFamily="2" charset="0"/>
              </a:rPr>
              <a:t>TEMPORAL</a:t>
            </a:r>
            <a:endParaRPr sz="20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4" name="object 4"/>
          <p:cNvSpPr txBox="1"/>
          <p:nvPr/>
        </p:nvSpPr>
        <p:spPr>
          <a:xfrm>
            <a:off x="563245" y="1629214"/>
            <a:ext cx="8275955" cy="4970591"/>
          </a:xfrm>
          <a:prstGeom prst="rect">
            <a:avLst/>
          </a:prstGeom>
        </p:spPr>
        <p:txBody>
          <a:bodyPr vert="horz" wrap="square" lIns="0" tIns="38735" rIns="0" bIns="0" rtlCol="0">
            <a:spAutoFit/>
          </a:bodyPr>
          <a:lstStyle/>
          <a:p>
            <a:pPr marL="12700" marR="5080">
              <a:lnSpc>
                <a:spcPts val="2740"/>
              </a:lnSpc>
              <a:spcBef>
                <a:spcPts val="305"/>
              </a:spcBef>
            </a:pPr>
            <a:r>
              <a:rPr sz="22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Puede solicitar los beneficios de la Licencia Familiar para  afrontar violencia doméstica o sexual como:</a:t>
            </a:r>
            <a:endParaRPr sz="2200" dirty="0">
              <a:latin typeface="Roboto Medium" panose="02000000000000000000" pitchFamily="2" charset="0"/>
              <a:ea typeface="Roboto Medium" panose="02000000000000000000" pitchFamily="2" charset="0"/>
              <a:cs typeface="Roboto Medium" panose="02000000000000000000" pitchFamily="2" charset="0"/>
            </a:endParaRPr>
          </a:p>
          <a:p>
            <a:pPr marL="800100" lvl="1" indent="-342900" fontAlgn="base">
              <a:buClr>
                <a:srgbClr val="F36E4E"/>
              </a:buClr>
              <a:buFont typeface="Arial" panose="020B0604020202020204" pitchFamily="34" charset="0"/>
              <a:buChar char="•"/>
            </a:pPr>
            <a:r>
              <a:rPr lang="es-ES" sz="2000" dirty="0">
                <a:solidFill>
                  <a:srgbClr val="161F48"/>
                </a:solidFill>
                <a:latin typeface="Roboto Medium" panose="02000000000000000000" pitchFamily="2" charset="0"/>
                <a:ea typeface="Roboto Medium" panose="02000000000000000000" pitchFamily="2" charset="0"/>
              </a:rPr>
              <a:t>Buscar atención médica, terapia, defensa de víctimas o servicios legales</a:t>
            </a:r>
          </a:p>
          <a:p>
            <a:pPr marL="800100" lvl="1" indent="-342900" fontAlgn="base">
              <a:buClr>
                <a:srgbClr val="F36E4E"/>
              </a:buClr>
              <a:buFont typeface="Arial" panose="020B0604020202020204" pitchFamily="34" charset="0"/>
              <a:buChar char="•"/>
            </a:pPr>
            <a:r>
              <a:rPr lang="es-ES" sz="2000" dirty="0">
                <a:solidFill>
                  <a:srgbClr val="161F48"/>
                </a:solidFill>
                <a:latin typeface="Roboto Medium" panose="02000000000000000000" pitchFamily="2" charset="0"/>
                <a:ea typeface="Roboto Medium" panose="02000000000000000000" pitchFamily="2" charset="0"/>
              </a:rPr>
              <a:t>Planificar la seguridad o escapar del abuso, como permanecer en un refugio para víctimas de violencia doméstica.</a:t>
            </a:r>
          </a:p>
          <a:p>
            <a:pPr marL="800100" lvl="1" indent="-342900" fontAlgn="base">
              <a:buClr>
                <a:srgbClr val="F36E4E"/>
              </a:buClr>
              <a:buFont typeface="Arial" panose="020B0604020202020204" pitchFamily="34" charset="0"/>
              <a:buChar char="•"/>
            </a:pPr>
            <a:r>
              <a:rPr lang="es-ES" sz="2000" dirty="0">
                <a:solidFill>
                  <a:srgbClr val="161F48"/>
                </a:solidFill>
                <a:latin typeface="Roboto Medium" panose="02000000000000000000" pitchFamily="2" charset="0"/>
                <a:ea typeface="Roboto Medium" panose="02000000000000000000" pitchFamily="2" charset="0"/>
              </a:rPr>
              <a:t>Asistir o prepararse para la corte</a:t>
            </a:r>
          </a:p>
          <a:p>
            <a:pPr marL="800100" lvl="1" indent="-342900" fontAlgn="base">
              <a:buClr>
                <a:srgbClr val="F36E4E"/>
              </a:buClr>
              <a:buFont typeface="Arial" panose="020B0604020202020204" pitchFamily="34" charset="0"/>
              <a:buChar char="•"/>
            </a:pPr>
            <a:endParaRPr lang="en-US" sz="2200" dirty="0">
              <a:latin typeface="Roboto Medium" panose="02000000000000000000" pitchFamily="2" charset="0"/>
              <a:ea typeface="Roboto Medium" panose="02000000000000000000" pitchFamily="2" charset="0"/>
              <a:cs typeface="Roboto Medium" panose="02000000000000000000" pitchFamily="2" charset="0"/>
            </a:endParaRPr>
          </a:p>
          <a:p>
            <a:pPr>
              <a:spcBef>
                <a:spcPts val="35"/>
              </a:spcBef>
            </a:pPr>
            <a:r>
              <a:rPr lang="es-ES" sz="2000" dirty="0">
                <a:solidFill>
                  <a:srgbClr val="2D98AF"/>
                </a:solidFill>
                <a:latin typeface="Roboto Medium" panose="02000000000000000000" pitchFamily="2" charset="0"/>
                <a:ea typeface="Roboto Medium" panose="02000000000000000000" pitchFamily="2" charset="0"/>
              </a:rPr>
              <a:t>Debe solicitar por escrito que FLI pueda hacer frente a DV/SV.</a:t>
            </a:r>
          </a:p>
          <a:p>
            <a:pPr>
              <a:spcBef>
                <a:spcPts val="35"/>
              </a:spcBef>
            </a:pPr>
            <a:endParaRPr sz="2200" dirty="0">
              <a:latin typeface="Roboto Medium" panose="02000000000000000000" pitchFamily="2" charset="0"/>
              <a:ea typeface="Roboto Medium" panose="02000000000000000000" pitchFamily="2" charset="0"/>
              <a:cs typeface="Roboto Medium" panose="02000000000000000000" pitchFamily="2" charset="0"/>
            </a:endParaRPr>
          </a:p>
          <a:p>
            <a:pPr marL="12700" marR="650240">
              <a:lnSpc>
                <a:spcPts val="2710"/>
              </a:lnSpc>
            </a:pPr>
            <a:r>
              <a:rPr sz="22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También podría recibir beneficios por Incapacidad  Temporal según lo certifique un proveedor </a:t>
            </a:r>
            <a:r>
              <a:rPr sz="2200" dirty="0" err="1">
                <a:solidFill>
                  <a:srgbClr val="151F46"/>
                </a:solidFill>
                <a:latin typeface="Roboto Medium" panose="02000000000000000000" pitchFamily="2" charset="0"/>
                <a:ea typeface="Roboto Medium" panose="02000000000000000000" pitchFamily="2" charset="0"/>
                <a:cs typeface="Roboto Medium" panose="02000000000000000000" pitchFamily="2" charset="0"/>
              </a:rPr>
              <a:t>médico</a:t>
            </a:r>
            <a:r>
              <a:rPr sz="22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t>
            </a:r>
            <a:endParaRPr lang="en-US" sz="22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endParaRPr>
          </a:p>
          <a:p>
            <a:pPr marL="12700" marR="650240">
              <a:lnSpc>
                <a:spcPts val="2710"/>
              </a:lnSpc>
            </a:pPr>
            <a:endParaRPr lang="en-US" sz="2200" dirty="0">
              <a:solidFill>
                <a:srgbClr val="50B4C6"/>
              </a:solidFill>
              <a:latin typeface="Roboto Medium" panose="02000000000000000000" pitchFamily="2" charset="0"/>
              <a:ea typeface="Roboto Medium" panose="02000000000000000000" pitchFamily="2" charset="0"/>
              <a:cs typeface="Roboto Medium" panose="02000000000000000000" pitchFamily="2" charset="0"/>
            </a:endParaRPr>
          </a:p>
          <a:p>
            <a:pPr marL="12700" marR="650240">
              <a:lnSpc>
                <a:spcPts val="2710"/>
              </a:lnSpc>
            </a:pPr>
            <a:r>
              <a:rPr lang="en-US" sz="2000" b="1" dirty="0">
                <a:solidFill>
                  <a:srgbClr val="2D98AF"/>
                </a:solidFill>
                <a:latin typeface="Roboto Medium" panose="02000000000000000000" pitchFamily="2" charset="0"/>
                <a:ea typeface="Roboto Medium" panose="02000000000000000000" pitchFamily="2" charset="0"/>
                <a:hlinkClick r:id="rId3">
                  <a:extLst>
                    <a:ext uri="{A12FA001-AC4F-418D-AE19-62706E023703}">
                      <ahyp:hlinkClr xmlns:ahyp="http://schemas.microsoft.com/office/drawing/2018/hyperlinkcolor" val="tx"/>
                    </a:ext>
                  </a:extLst>
                </a:hlinkClick>
              </a:rPr>
              <a:t>myleavebenefits.nj.gov/survivors</a:t>
            </a:r>
            <a:endParaRPr lang="en-US" sz="2000" b="1" dirty="0">
              <a:solidFill>
                <a:srgbClr val="2D98AF"/>
              </a:solidFill>
              <a:latin typeface="Roboto Medium" panose="02000000000000000000" pitchFamily="2" charset="0"/>
              <a:ea typeface="Roboto Medium" panose="02000000000000000000" pitchFamily="2" charset="0"/>
            </a:endParaRPr>
          </a:p>
          <a:p>
            <a:pPr marL="12700" marR="650240">
              <a:lnSpc>
                <a:spcPts val="2710"/>
              </a:lnSpc>
            </a:pPr>
            <a:endParaRPr sz="2200" dirty="0">
              <a:latin typeface="Roboto Medium" panose="02000000000000000000" pitchFamily="2" charset="0"/>
              <a:ea typeface="Roboto Medium" panose="02000000000000000000" pitchFamily="2" charset="0"/>
              <a:cs typeface="Roboto Medium" panose="020000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09583" cy="6853553"/>
          </a:xfrm>
          <a:prstGeom prst="rect">
            <a:avLst/>
          </a:prstGeom>
        </p:spPr>
      </p:pic>
      <p:sp>
        <p:nvSpPr>
          <p:cNvPr id="3" name="object 3"/>
          <p:cNvSpPr txBox="1">
            <a:spLocks noGrp="1"/>
          </p:cNvSpPr>
          <p:nvPr>
            <p:ph type="title"/>
          </p:nvPr>
        </p:nvSpPr>
        <p:spPr>
          <a:xfrm>
            <a:off x="609600" y="457200"/>
            <a:ext cx="6605270" cy="1438213"/>
          </a:xfrm>
          <a:prstGeom prst="rect">
            <a:avLst/>
          </a:prstGeom>
        </p:spPr>
        <p:txBody>
          <a:bodyPr vert="horz" wrap="square" lIns="0" tIns="52704" rIns="0" bIns="0" rtlCol="0">
            <a:spAutoFit/>
          </a:bodyPr>
          <a:lstStyle/>
          <a:p>
            <a:pPr marL="12700" marR="5080" indent="39370">
              <a:lnSpc>
                <a:spcPts val="3600"/>
              </a:lnSpc>
              <a:spcBef>
                <a:spcPts val="414"/>
              </a:spcBef>
            </a:pPr>
            <a:r>
              <a:rPr lang="en-US" sz="3200" b="0" spc="-50" dirty="0">
                <a:latin typeface="Roboto Black" panose="02000000000000000000" pitchFamily="2" charset="0"/>
                <a:ea typeface="Roboto Black" panose="02000000000000000000" pitchFamily="2" charset="0"/>
                <a:cs typeface="Roboto Black" panose="02000000000000000000" pitchFamily="2" charset="0"/>
              </a:rPr>
              <a:t>LOS TRABAJORES NECESITAN</a:t>
            </a:r>
            <a:r>
              <a:rPr sz="3200" b="0" spc="-55" dirty="0">
                <a:latin typeface="Roboto Black" panose="02000000000000000000" pitchFamily="2" charset="0"/>
                <a:ea typeface="Roboto Black" panose="02000000000000000000" pitchFamily="2" charset="0"/>
                <a:cs typeface="Roboto Black" panose="02000000000000000000" pitchFamily="2" charset="0"/>
              </a:rPr>
              <a:t> </a:t>
            </a:r>
            <a:r>
              <a:rPr sz="3200" b="0" spc="-710" dirty="0">
                <a:latin typeface="Roboto Black" panose="02000000000000000000" pitchFamily="2" charset="0"/>
                <a:ea typeface="Roboto Black" panose="02000000000000000000" pitchFamily="2" charset="0"/>
                <a:cs typeface="Roboto Black" panose="02000000000000000000" pitchFamily="2" charset="0"/>
              </a:rPr>
              <a:t> </a:t>
            </a:r>
            <a:r>
              <a:rPr sz="3200" b="0" spc="-45" dirty="0">
                <a:latin typeface="Roboto Black" panose="02000000000000000000" pitchFamily="2" charset="0"/>
                <a:ea typeface="Roboto Black" panose="02000000000000000000" pitchFamily="2" charset="0"/>
                <a:cs typeface="Roboto Black" panose="02000000000000000000" pitchFamily="2" charset="0"/>
              </a:rPr>
              <a:t>TIEMPO</a:t>
            </a:r>
            <a:r>
              <a:rPr sz="3200" b="0" spc="-110" dirty="0">
                <a:latin typeface="Roboto Black" panose="02000000000000000000" pitchFamily="2" charset="0"/>
                <a:ea typeface="Roboto Black" panose="02000000000000000000" pitchFamily="2" charset="0"/>
                <a:cs typeface="Roboto Black" panose="02000000000000000000" pitchFamily="2" charset="0"/>
              </a:rPr>
              <a:t> </a:t>
            </a:r>
            <a:r>
              <a:rPr sz="3200" b="0" spc="-40" dirty="0">
                <a:latin typeface="Roboto Black" panose="02000000000000000000" pitchFamily="2" charset="0"/>
                <a:ea typeface="Roboto Black" panose="02000000000000000000" pitchFamily="2" charset="0"/>
                <a:cs typeface="Roboto Black" panose="02000000000000000000" pitchFamily="2" charset="0"/>
              </a:rPr>
              <a:t>PARA</a:t>
            </a:r>
            <a:r>
              <a:rPr sz="3200" b="0" spc="-100" dirty="0">
                <a:latin typeface="Roboto Black" panose="02000000000000000000" pitchFamily="2" charset="0"/>
                <a:ea typeface="Roboto Black" panose="02000000000000000000" pitchFamily="2" charset="0"/>
                <a:cs typeface="Roboto Black" panose="02000000000000000000" pitchFamily="2" charset="0"/>
              </a:rPr>
              <a:t> </a:t>
            </a:r>
            <a:r>
              <a:rPr sz="3200" b="0" spc="-35" dirty="0">
                <a:latin typeface="Roboto Black" panose="02000000000000000000" pitchFamily="2" charset="0"/>
                <a:ea typeface="Roboto Black" panose="02000000000000000000" pitchFamily="2" charset="0"/>
                <a:cs typeface="Roboto Black" panose="02000000000000000000" pitchFamily="2" charset="0"/>
              </a:rPr>
              <a:t>DAR</a:t>
            </a:r>
            <a:r>
              <a:rPr sz="3200" b="0" spc="-125" dirty="0">
                <a:latin typeface="Roboto Black" panose="02000000000000000000" pitchFamily="2" charset="0"/>
                <a:ea typeface="Roboto Black" panose="02000000000000000000" pitchFamily="2" charset="0"/>
                <a:cs typeface="Roboto Black" panose="02000000000000000000" pitchFamily="2" charset="0"/>
              </a:rPr>
              <a:t> </a:t>
            </a:r>
            <a:r>
              <a:rPr sz="3200" b="0" spc="-5" dirty="0">
                <a:latin typeface="Roboto Black" panose="02000000000000000000" pitchFamily="2" charset="0"/>
                <a:ea typeface="Roboto Black" panose="02000000000000000000" pitchFamily="2" charset="0"/>
                <a:cs typeface="Roboto Black" panose="02000000000000000000" pitchFamily="2" charset="0"/>
              </a:rPr>
              <a:t>Y</a:t>
            </a:r>
            <a:r>
              <a:rPr sz="3200" b="0" spc="-90" dirty="0">
                <a:latin typeface="Roboto Black" panose="02000000000000000000" pitchFamily="2" charset="0"/>
                <a:ea typeface="Roboto Black" panose="02000000000000000000" pitchFamily="2" charset="0"/>
                <a:cs typeface="Roboto Black" panose="02000000000000000000" pitchFamily="2" charset="0"/>
              </a:rPr>
              <a:t> </a:t>
            </a:r>
            <a:r>
              <a:rPr sz="3200" b="0" spc="-45" dirty="0">
                <a:latin typeface="Roboto Black" panose="02000000000000000000" pitchFamily="2" charset="0"/>
                <a:ea typeface="Roboto Black" panose="02000000000000000000" pitchFamily="2" charset="0"/>
                <a:cs typeface="Roboto Black" panose="02000000000000000000" pitchFamily="2" charset="0"/>
              </a:rPr>
              <a:t>RECIBIR</a:t>
            </a:r>
            <a:r>
              <a:rPr sz="3200" b="0" spc="-75" dirty="0">
                <a:latin typeface="Roboto Black" panose="02000000000000000000" pitchFamily="2" charset="0"/>
                <a:ea typeface="Roboto Black" panose="02000000000000000000" pitchFamily="2" charset="0"/>
                <a:cs typeface="Roboto Black" panose="02000000000000000000" pitchFamily="2" charset="0"/>
              </a:rPr>
              <a:t> </a:t>
            </a:r>
            <a:r>
              <a:rPr sz="3200" b="0" spc="-50" dirty="0">
                <a:latin typeface="Roboto Black" panose="02000000000000000000" pitchFamily="2" charset="0"/>
                <a:ea typeface="Roboto Black" panose="02000000000000000000" pitchFamily="2" charset="0"/>
                <a:cs typeface="Roboto Black" panose="02000000000000000000" pitchFamily="2" charset="0"/>
              </a:rPr>
              <a:t>ATENCIÓN</a:t>
            </a:r>
            <a:endParaRPr sz="32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4" name="object 4"/>
          <p:cNvSpPr txBox="1"/>
          <p:nvPr/>
        </p:nvSpPr>
        <p:spPr>
          <a:xfrm>
            <a:off x="447852" y="2036826"/>
            <a:ext cx="7486015" cy="3117215"/>
          </a:xfrm>
          <a:prstGeom prst="rect">
            <a:avLst/>
          </a:prstGeom>
        </p:spPr>
        <p:txBody>
          <a:bodyPr vert="horz" wrap="square" lIns="0" tIns="32384" rIns="0" bIns="0" rtlCol="0">
            <a:spAutoFit/>
          </a:bodyPr>
          <a:lstStyle/>
          <a:p>
            <a:pPr marL="12700" marR="5080" algn="just">
              <a:lnSpc>
                <a:spcPct val="94500"/>
              </a:lnSpc>
              <a:spcBef>
                <a:spcPts val="254"/>
              </a:spcBef>
            </a:pPr>
            <a:r>
              <a:rPr sz="2400" spc="9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Los </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Estados </a:t>
            </a:r>
            <a:r>
              <a:rPr sz="2400" spc="7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Unidos </a:t>
            </a:r>
            <a:r>
              <a:rPr sz="24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es </a:t>
            </a:r>
            <a:r>
              <a:rPr sz="2400" spc="-1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la </a:t>
            </a:r>
            <a:r>
              <a:rPr sz="2400" spc="-5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única </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economía </a:t>
            </a:r>
            <a:r>
              <a:rPr sz="2400" spc="-80" dirty="0" err="1">
                <a:solidFill>
                  <a:srgbClr val="151F46"/>
                </a:solidFill>
                <a:latin typeface="Roboto Medium" panose="02000000000000000000" pitchFamily="2" charset="0"/>
                <a:ea typeface="Roboto Medium" panose="02000000000000000000" pitchFamily="2" charset="0"/>
                <a:cs typeface="Roboto Medium" panose="02000000000000000000" pitchFamily="2" charset="0"/>
              </a:rPr>
              <a:t>avanzada</a:t>
            </a:r>
            <a:r>
              <a:rPr sz="2400" spc="-8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que</a:t>
            </a:r>
            <a:r>
              <a:rPr lang="en-US"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30" dirty="0" err="1">
                <a:solidFill>
                  <a:srgbClr val="151F46"/>
                </a:solidFill>
                <a:latin typeface="Roboto Medium" panose="02000000000000000000" pitchFamily="2" charset="0"/>
                <a:ea typeface="Roboto Medium" panose="02000000000000000000" pitchFamily="2" charset="0"/>
                <a:cs typeface="Roboto Medium" panose="02000000000000000000" pitchFamily="2" charset="0"/>
              </a:rPr>
              <a:t>carece</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 </a:t>
            </a:r>
            <a:r>
              <a:rPr sz="24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una </a:t>
            </a:r>
            <a:r>
              <a:rPr sz="2400" spc="-6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política </a:t>
            </a:r>
            <a:r>
              <a:rPr sz="24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nacional </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 </a:t>
            </a:r>
            <a:r>
              <a:rPr sz="2400" spc="-7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licencias </a:t>
            </a:r>
            <a:r>
              <a:rPr sz="2400" spc="-7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familiares </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y </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médicas </a:t>
            </a:r>
            <a:r>
              <a:rPr sz="2400" spc="-7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pagadas </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5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¡NJ </a:t>
            </a:r>
            <a:r>
              <a:rPr sz="24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es </a:t>
            </a:r>
            <a:r>
              <a:rPr sz="2400" spc="5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uno </a:t>
            </a:r>
            <a:r>
              <a:rPr sz="24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 </a:t>
            </a:r>
            <a:r>
              <a:rPr sz="24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los </a:t>
            </a:r>
            <a:r>
              <a:rPr sz="2400" spc="5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pocos </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estados </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que </a:t>
            </a:r>
            <a:r>
              <a:rPr sz="2400" spc="-7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la</a:t>
            </a:r>
            <a:r>
              <a:rPr sz="24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6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tiene!</a:t>
            </a:r>
            <a:endParaRPr sz="2400" dirty="0">
              <a:latin typeface="Roboto Medium" panose="02000000000000000000" pitchFamily="2" charset="0"/>
              <a:ea typeface="Roboto Medium" panose="02000000000000000000" pitchFamily="2" charset="0"/>
              <a:cs typeface="Roboto Medium" panose="02000000000000000000" pitchFamily="2" charset="0"/>
            </a:endParaRPr>
          </a:p>
          <a:p>
            <a:pPr marL="12700" marR="72390">
              <a:lnSpc>
                <a:spcPct val="94800"/>
              </a:lnSpc>
              <a:spcBef>
                <a:spcPts val="2385"/>
              </a:spcBef>
            </a:pP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La</a:t>
            </a:r>
            <a:r>
              <a:rPr sz="24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Licencia</a:t>
            </a:r>
            <a:r>
              <a:rPr sz="2400" spc="5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Familiar</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y</a:t>
            </a:r>
            <a:r>
              <a:rPr sz="2400" spc="5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6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Médica</a:t>
            </a:r>
            <a:r>
              <a:rPr sz="24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Pagada</a:t>
            </a:r>
            <a:r>
              <a:rPr sz="24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de </a:t>
            </a:r>
            <a:r>
              <a:rPr sz="2400" spc="8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NJ</a:t>
            </a:r>
            <a:r>
              <a:rPr sz="24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apoya </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4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nuestra </a:t>
            </a:r>
            <a:r>
              <a:rPr sz="2400" spc="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salud</a:t>
            </a:r>
            <a:r>
              <a:rPr sz="2400" spc="7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y</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4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la</a:t>
            </a:r>
            <a:r>
              <a:rPr sz="2400" spc="1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sz="2400" spc="-2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de</a:t>
            </a:r>
            <a:r>
              <a:rPr sz="2400" spc="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sz="2400" spc="-1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nuestras</a:t>
            </a:r>
            <a:r>
              <a:rPr sz="2400" spc="3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sz="2400" spc="-12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familias,</a:t>
            </a:r>
            <a:r>
              <a:rPr sz="2400" spc="-4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sz="2400" spc="-1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al</a:t>
            </a:r>
            <a:r>
              <a:rPr sz="24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tiempo</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que </a:t>
            </a:r>
            <a:r>
              <a:rPr sz="24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promueve</a:t>
            </a:r>
            <a:r>
              <a:rPr sz="24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4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la</a:t>
            </a:r>
            <a:r>
              <a:rPr sz="240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sz="2400" spc="-2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seguridad</a:t>
            </a:r>
            <a:r>
              <a:rPr sz="240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sz="2400" spc="-3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económica,</a:t>
            </a:r>
            <a:r>
              <a:rPr sz="2400" spc="2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sz="2400" spc="-14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la</a:t>
            </a:r>
            <a:r>
              <a:rPr sz="2400" spc="2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sz="2400" spc="-2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productividad</a:t>
            </a:r>
            <a:r>
              <a:rPr sz="2400" spc="8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sz="24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en </a:t>
            </a:r>
            <a:r>
              <a:rPr sz="2400" spc="-7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9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el</a:t>
            </a:r>
            <a:r>
              <a:rPr sz="24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6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trabajo</a:t>
            </a:r>
            <a:r>
              <a:rPr sz="24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y</a:t>
            </a:r>
            <a:r>
              <a:rPr sz="2400" spc="-6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4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la</a:t>
            </a:r>
            <a:r>
              <a:rPr sz="2400" spc="1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sz="2400" spc="-8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igualdad</a:t>
            </a:r>
            <a:r>
              <a:rPr sz="2400" spc="-3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sz="2400" spc="-2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de</a:t>
            </a:r>
            <a:r>
              <a:rPr sz="2400" spc="2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sz="2400" spc="-2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género</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t>
            </a:r>
            <a:endParaRPr sz="2400" dirty="0">
              <a:latin typeface="Roboto Medium" panose="02000000000000000000" pitchFamily="2" charset="0"/>
              <a:ea typeface="Roboto Medium" panose="02000000000000000000" pitchFamily="2" charset="0"/>
              <a:cs typeface="Roboto Medium" panose="02000000000000000000"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111" cy="6857364"/>
          </a:xfrm>
          <a:prstGeom prst="rect">
            <a:avLst/>
          </a:prstGeom>
        </p:spPr>
      </p:pic>
      <p:sp>
        <p:nvSpPr>
          <p:cNvPr id="3" name="object 3"/>
          <p:cNvSpPr txBox="1">
            <a:spLocks noGrp="1"/>
          </p:cNvSpPr>
          <p:nvPr>
            <p:ph type="title"/>
          </p:nvPr>
        </p:nvSpPr>
        <p:spPr>
          <a:xfrm>
            <a:off x="254443" y="400389"/>
            <a:ext cx="8092440" cy="754380"/>
          </a:xfrm>
          <a:prstGeom prst="rect">
            <a:avLst/>
          </a:prstGeom>
        </p:spPr>
        <p:txBody>
          <a:bodyPr vert="horz" wrap="square" lIns="0" tIns="26670" rIns="0" bIns="0" rtlCol="0">
            <a:spAutoFit/>
          </a:bodyPr>
          <a:lstStyle/>
          <a:p>
            <a:pPr marL="12700" marR="5080" indent="39370">
              <a:lnSpc>
                <a:spcPts val="2860"/>
              </a:lnSpc>
              <a:spcBef>
                <a:spcPts val="210"/>
              </a:spcBef>
            </a:pPr>
            <a:r>
              <a:rPr sz="2400" spc="120" dirty="0">
                <a:solidFill>
                  <a:srgbClr val="151F46"/>
                </a:solidFill>
                <a:latin typeface="Roboto Black" panose="02000000000000000000" pitchFamily="2" charset="0"/>
                <a:ea typeface="Roboto Black" panose="02000000000000000000" pitchFamily="2" charset="0"/>
                <a:cs typeface="Roboto Black" panose="02000000000000000000" pitchFamily="2" charset="0"/>
              </a:rPr>
              <a:t>TRANSICIÓN</a:t>
            </a:r>
            <a:r>
              <a:rPr sz="2400" spc="-120" dirty="0">
                <a:solidFill>
                  <a:srgbClr val="151F46"/>
                </a:solidFill>
                <a:latin typeface="Roboto Black" panose="02000000000000000000" pitchFamily="2" charset="0"/>
                <a:ea typeface="Roboto Black" panose="02000000000000000000" pitchFamily="2" charset="0"/>
                <a:cs typeface="Roboto Black" panose="02000000000000000000" pitchFamily="2" charset="0"/>
              </a:rPr>
              <a:t> </a:t>
            </a:r>
            <a:r>
              <a:rPr sz="2400" spc="55" dirty="0">
                <a:solidFill>
                  <a:srgbClr val="151F46"/>
                </a:solidFill>
                <a:latin typeface="Roboto Black" panose="02000000000000000000" pitchFamily="2" charset="0"/>
                <a:ea typeface="Roboto Black" panose="02000000000000000000" pitchFamily="2" charset="0"/>
                <a:cs typeface="Roboto Black" panose="02000000000000000000" pitchFamily="2" charset="0"/>
              </a:rPr>
              <a:t>ENTRE</a:t>
            </a:r>
            <a:r>
              <a:rPr sz="2400" spc="-140" dirty="0">
                <a:solidFill>
                  <a:srgbClr val="151F46"/>
                </a:solidFill>
                <a:latin typeface="Roboto Black" panose="02000000000000000000" pitchFamily="2" charset="0"/>
                <a:ea typeface="Roboto Black" panose="02000000000000000000" pitchFamily="2" charset="0"/>
                <a:cs typeface="Roboto Black" panose="02000000000000000000" pitchFamily="2" charset="0"/>
              </a:rPr>
              <a:t> </a:t>
            </a:r>
            <a:r>
              <a:rPr sz="2400" spc="-10" dirty="0">
                <a:solidFill>
                  <a:srgbClr val="151F46"/>
                </a:solidFill>
                <a:latin typeface="Roboto Black" panose="02000000000000000000" pitchFamily="2" charset="0"/>
                <a:ea typeface="Roboto Black" panose="02000000000000000000" pitchFamily="2" charset="0"/>
                <a:cs typeface="Roboto Black" panose="02000000000000000000" pitchFamily="2" charset="0"/>
              </a:rPr>
              <a:t>EL</a:t>
            </a:r>
            <a:r>
              <a:rPr sz="2400" spc="-120" dirty="0">
                <a:solidFill>
                  <a:srgbClr val="151F46"/>
                </a:solidFill>
                <a:latin typeface="Roboto Black" panose="02000000000000000000" pitchFamily="2" charset="0"/>
                <a:ea typeface="Roboto Black" panose="02000000000000000000" pitchFamily="2" charset="0"/>
                <a:cs typeface="Roboto Black" panose="02000000000000000000" pitchFamily="2" charset="0"/>
              </a:rPr>
              <a:t> </a:t>
            </a:r>
            <a:r>
              <a:rPr sz="2400" spc="60" dirty="0">
                <a:solidFill>
                  <a:srgbClr val="151F46"/>
                </a:solidFill>
                <a:latin typeface="Roboto Black" panose="02000000000000000000" pitchFamily="2" charset="0"/>
                <a:ea typeface="Roboto Black" panose="02000000000000000000" pitchFamily="2" charset="0"/>
                <a:cs typeface="Roboto Black" panose="02000000000000000000" pitchFamily="2" charset="0"/>
              </a:rPr>
              <a:t>DESEMPLEO</a:t>
            </a:r>
            <a:r>
              <a:rPr sz="2400" spc="-110" dirty="0">
                <a:solidFill>
                  <a:srgbClr val="151F46"/>
                </a:solidFill>
                <a:latin typeface="Roboto Black" panose="02000000000000000000" pitchFamily="2" charset="0"/>
                <a:ea typeface="Roboto Black" panose="02000000000000000000" pitchFamily="2" charset="0"/>
                <a:cs typeface="Roboto Black" panose="02000000000000000000" pitchFamily="2" charset="0"/>
              </a:rPr>
              <a:t> </a:t>
            </a:r>
            <a:r>
              <a:rPr sz="2400" spc="45" dirty="0">
                <a:solidFill>
                  <a:srgbClr val="151F46"/>
                </a:solidFill>
                <a:latin typeface="Roboto Black" panose="02000000000000000000" pitchFamily="2" charset="0"/>
                <a:ea typeface="Roboto Black" panose="02000000000000000000" pitchFamily="2" charset="0"/>
                <a:cs typeface="Roboto Black" panose="02000000000000000000" pitchFamily="2" charset="0"/>
              </a:rPr>
              <a:t>Y</a:t>
            </a:r>
            <a:r>
              <a:rPr sz="2400" spc="-105" dirty="0">
                <a:solidFill>
                  <a:srgbClr val="151F46"/>
                </a:solidFill>
                <a:latin typeface="Roboto Black" panose="02000000000000000000" pitchFamily="2" charset="0"/>
                <a:ea typeface="Roboto Black" panose="02000000000000000000" pitchFamily="2" charset="0"/>
                <a:cs typeface="Roboto Black" panose="02000000000000000000" pitchFamily="2" charset="0"/>
              </a:rPr>
              <a:t> </a:t>
            </a:r>
            <a:r>
              <a:rPr sz="2400" spc="70" dirty="0">
                <a:solidFill>
                  <a:srgbClr val="151F46"/>
                </a:solidFill>
                <a:latin typeface="Roboto Black" panose="02000000000000000000" pitchFamily="2" charset="0"/>
                <a:ea typeface="Roboto Black" panose="02000000000000000000" pitchFamily="2" charset="0"/>
                <a:cs typeface="Roboto Black" panose="02000000000000000000" pitchFamily="2" charset="0"/>
              </a:rPr>
              <a:t>LA</a:t>
            </a:r>
            <a:r>
              <a:rPr sz="2400" spc="-50" dirty="0">
                <a:solidFill>
                  <a:srgbClr val="151F46"/>
                </a:solidFill>
                <a:latin typeface="Roboto Black" panose="02000000000000000000" pitchFamily="2" charset="0"/>
                <a:ea typeface="Roboto Black" panose="02000000000000000000" pitchFamily="2" charset="0"/>
                <a:cs typeface="Roboto Black" panose="02000000000000000000" pitchFamily="2" charset="0"/>
              </a:rPr>
              <a:t> </a:t>
            </a:r>
            <a:r>
              <a:rPr sz="2400" spc="135" dirty="0">
                <a:solidFill>
                  <a:srgbClr val="151F46"/>
                </a:solidFill>
                <a:latin typeface="Roboto Black" panose="02000000000000000000" pitchFamily="2" charset="0"/>
                <a:ea typeface="Roboto Black" panose="02000000000000000000" pitchFamily="2" charset="0"/>
                <a:cs typeface="Roboto Black" panose="02000000000000000000" pitchFamily="2" charset="0"/>
              </a:rPr>
              <a:t>INCAPACIDAD </a:t>
            </a:r>
            <a:r>
              <a:rPr sz="2400" spc="-710" dirty="0">
                <a:solidFill>
                  <a:srgbClr val="151F46"/>
                </a:solidFill>
                <a:latin typeface="Roboto Black" panose="02000000000000000000" pitchFamily="2" charset="0"/>
                <a:ea typeface="Roboto Black" panose="02000000000000000000" pitchFamily="2" charset="0"/>
                <a:cs typeface="Roboto Black" panose="02000000000000000000" pitchFamily="2" charset="0"/>
              </a:rPr>
              <a:t> </a:t>
            </a:r>
            <a:r>
              <a:rPr sz="2400" spc="60" dirty="0">
                <a:solidFill>
                  <a:srgbClr val="151F46"/>
                </a:solidFill>
                <a:latin typeface="Roboto Black" panose="02000000000000000000" pitchFamily="2" charset="0"/>
                <a:ea typeface="Roboto Black" panose="02000000000000000000" pitchFamily="2" charset="0"/>
                <a:cs typeface="Roboto Black" panose="02000000000000000000" pitchFamily="2" charset="0"/>
              </a:rPr>
              <a:t>TEMPORAL/LICENCIA</a:t>
            </a:r>
            <a:r>
              <a:rPr sz="2400" spc="-85" dirty="0">
                <a:solidFill>
                  <a:srgbClr val="151F46"/>
                </a:solidFill>
                <a:latin typeface="Roboto Black" panose="02000000000000000000" pitchFamily="2" charset="0"/>
                <a:ea typeface="Roboto Black" panose="02000000000000000000" pitchFamily="2" charset="0"/>
                <a:cs typeface="Roboto Black" panose="02000000000000000000" pitchFamily="2" charset="0"/>
              </a:rPr>
              <a:t> </a:t>
            </a:r>
            <a:r>
              <a:rPr sz="2400" spc="50" dirty="0">
                <a:solidFill>
                  <a:srgbClr val="151F46"/>
                </a:solidFill>
                <a:latin typeface="Roboto Black" panose="02000000000000000000" pitchFamily="2" charset="0"/>
                <a:ea typeface="Roboto Black" panose="02000000000000000000" pitchFamily="2" charset="0"/>
                <a:cs typeface="Roboto Black" panose="02000000000000000000" pitchFamily="2" charset="0"/>
              </a:rPr>
              <a:t>FAMILIAR</a:t>
            </a:r>
            <a:endParaRPr sz="24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4" name="object 4"/>
          <p:cNvSpPr txBox="1"/>
          <p:nvPr/>
        </p:nvSpPr>
        <p:spPr>
          <a:xfrm>
            <a:off x="319531" y="2309538"/>
            <a:ext cx="7962265" cy="3300095"/>
          </a:xfrm>
          <a:prstGeom prst="rect">
            <a:avLst/>
          </a:prstGeom>
        </p:spPr>
        <p:txBody>
          <a:bodyPr vert="horz" wrap="square" lIns="0" tIns="12700" rIns="0" bIns="0" rtlCol="0">
            <a:spAutoFit/>
          </a:bodyPr>
          <a:lstStyle/>
          <a:p>
            <a:pPr marL="356870" marR="91440" indent="-344805">
              <a:lnSpc>
                <a:spcPct val="106700"/>
              </a:lnSpc>
              <a:spcBef>
                <a:spcPts val="100"/>
              </a:spcBef>
              <a:buClr>
                <a:srgbClr val="F36C4E"/>
              </a:buClr>
              <a:buFont typeface="Symbol"/>
              <a:buChar char=""/>
              <a:tabLst>
                <a:tab pos="356870" algn="l"/>
                <a:tab pos="357505" algn="l"/>
              </a:tabLst>
            </a:pP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¿Está</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desempleado(a)?</a:t>
            </a:r>
            <a:r>
              <a:rPr sz="24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Puede</a:t>
            </a:r>
            <a:r>
              <a:rPr sz="24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pasar</a:t>
            </a:r>
            <a:r>
              <a:rPr sz="24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a:t>
            </a:r>
            <a:r>
              <a:rPr sz="24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los</a:t>
            </a:r>
            <a:r>
              <a:rPr sz="24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beneficios</a:t>
            </a:r>
            <a:r>
              <a:rPr sz="24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 </a:t>
            </a:r>
            <a:r>
              <a:rPr sz="2400" spc="-70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desempleo</a:t>
            </a:r>
            <a:r>
              <a:rPr sz="24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a:t>
            </a:r>
            <a:r>
              <a:rPr sz="24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los</a:t>
            </a:r>
            <a:r>
              <a:rPr sz="24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beneficios</a:t>
            </a:r>
            <a:r>
              <a:rPr sz="24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a:t>
            </a:r>
            <a:r>
              <a:rPr sz="2400" spc="6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la</a:t>
            </a:r>
            <a:r>
              <a:rPr sz="24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8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licencia</a:t>
            </a:r>
            <a:r>
              <a:rPr sz="24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9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familiar</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y </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médica</a:t>
            </a:r>
            <a:r>
              <a:rPr sz="24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14"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pagada.</a:t>
            </a:r>
            <a:r>
              <a:rPr sz="24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Obtenga</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más</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información: </a:t>
            </a:r>
            <a:r>
              <a:rPr sz="24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b="1" spc="-25" dirty="0">
                <a:solidFill>
                  <a:srgbClr val="2C96AD"/>
                </a:solidFill>
                <a:latin typeface="Roboto Medium" panose="02000000000000000000" pitchFamily="2" charset="0"/>
                <a:ea typeface="Roboto Medium" panose="02000000000000000000" pitchFamily="2" charset="0"/>
                <a:cs typeface="Roboto Medium" panose="02000000000000000000" pitchFamily="2" charset="0"/>
              </a:rPr>
              <a:t>myleavebenefits.nj.gov/unemployed</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t>
            </a:r>
            <a:endParaRPr sz="2400" dirty="0">
              <a:latin typeface="Roboto Medium" panose="02000000000000000000" pitchFamily="2" charset="0"/>
              <a:ea typeface="Roboto Medium" panose="02000000000000000000" pitchFamily="2" charset="0"/>
              <a:cs typeface="Roboto Medium" panose="02000000000000000000" pitchFamily="2" charset="0"/>
            </a:endParaRPr>
          </a:p>
          <a:p>
            <a:pPr marL="356870" marR="5080" indent="-344805">
              <a:lnSpc>
                <a:spcPct val="106400"/>
              </a:lnSpc>
              <a:spcBef>
                <a:spcPts val="1230"/>
              </a:spcBef>
              <a:buClr>
                <a:srgbClr val="F36C4E"/>
              </a:buClr>
              <a:buFont typeface="Symbol"/>
              <a:buChar char=""/>
              <a:tabLst>
                <a:tab pos="356870" algn="l"/>
                <a:tab pos="357505" algn="l"/>
              </a:tabLst>
            </a:pPr>
            <a:r>
              <a:rPr sz="24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¿Fue</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despedido(a)</a:t>
            </a:r>
            <a:r>
              <a:rPr sz="24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mientras</a:t>
            </a:r>
            <a:r>
              <a:rPr sz="24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5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recibía</a:t>
            </a:r>
            <a:r>
              <a:rPr sz="2400" spc="6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beneficios</a:t>
            </a:r>
            <a:r>
              <a:rPr sz="24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 </a:t>
            </a:r>
            <a:r>
              <a:rPr sz="24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embarazo/recuperación </a:t>
            </a:r>
            <a:r>
              <a:rPr sz="2400" spc="16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o </a:t>
            </a:r>
            <a:r>
              <a:rPr sz="24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vinculación? </a:t>
            </a:r>
            <a:r>
              <a:rPr sz="24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Puede </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solicitar </a:t>
            </a:r>
            <a:r>
              <a:rPr sz="2400" spc="-9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el </a:t>
            </a:r>
            <a:r>
              <a:rPr sz="2400" spc="-7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desempleo </a:t>
            </a:r>
            <a:r>
              <a:rPr sz="2400" spc="16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o </a:t>
            </a:r>
            <a:r>
              <a:rPr sz="24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reabrir </a:t>
            </a:r>
            <a:r>
              <a:rPr sz="24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su </a:t>
            </a:r>
            <a:r>
              <a:rPr sz="24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reclamo. </a:t>
            </a:r>
            <a:r>
              <a:rPr sz="24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Visite </a:t>
            </a:r>
            <a:r>
              <a:rPr sz="24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b="1" dirty="0">
                <a:solidFill>
                  <a:srgbClr val="2C96AD"/>
                </a:solidFill>
                <a:latin typeface="Roboto Medium" panose="02000000000000000000" pitchFamily="2" charset="0"/>
                <a:ea typeface="Roboto Medium" panose="02000000000000000000" pitchFamily="2" charset="0"/>
                <a:cs typeface="Roboto Medium" panose="02000000000000000000" pitchFamily="2" charset="0"/>
              </a:rPr>
              <a:t>myunemployment.nj.gov</a:t>
            </a:r>
            <a:r>
              <a:rPr sz="24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t>
            </a:r>
            <a:endParaRPr sz="2400" dirty="0">
              <a:latin typeface="Roboto Medium" panose="02000000000000000000" pitchFamily="2" charset="0"/>
              <a:ea typeface="Roboto Medium" panose="02000000000000000000" pitchFamily="2" charset="0"/>
              <a:cs typeface="Roboto Medium" panose="02000000000000000000"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237926" y="381000"/>
            <a:ext cx="8668148" cy="1029021"/>
          </a:xfrm>
          <a:prstGeom prst="rect">
            <a:avLst/>
          </a:prstGeom>
          <a:noFill/>
        </p:spPr>
        <p:txBody>
          <a:bodyPr wrap="square" lIns="0" tIns="0" rIns="0" bIns="0" rtlCol="0">
            <a:noAutofit/>
          </a:bodyPr>
          <a:lstStyle/>
          <a:p>
            <a:r>
              <a:rPr lang="en-US" sz="2800" b="1" dirty="0">
                <a:solidFill>
                  <a:srgbClr val="161F48"/>
                </a:solidFill>
                <a:latin typeface="Roboto Black" panose="02000000000000000000" pitchFamily="2" charset="0"/>
                <a:ea typeface="Roboto Black" panose="02000000000000000000" pitchFamily="2" charset="0"/>
              </a:rPr>
              <a:t>LICENCIA FAMILIAR PARA EMPLEADOS A TIEMPO PARCIAL</a:t>
            </a:r>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2298041"/>
            <a:ext cx="8250458" cy="1736662"/>
          </a:xfrm>
          <a:prstGeom prst="rect">
            <a:avLst/>
          </a:prstGeom>
          <a:noFill/>
        </p:spPr>
        <p:txBody>
          <a:bodyPr wrap="square" lIns="0" tIns="0" rIns="0" bIns="0" rtlCol="0" anchor="t">
            <a:noAutofit/>
          </a:bodyPr>
          <a:lstStyle/>
          <a:p>
            <a:pPr marL="285750" indent="-285750">
              <a:spcAft>
                <a:spcPts val="800"/>
              </a:spcAft>
              <a:buFont typeface="Arial"/>
              <a:buChar char="•"/>
            </a:pPr>
            <a:r>
              <a:rPr lang="es-ES" sz="2100" dirty="0">
                <a:solidFill>
                  <a:srgbClr val="161F48"/>
                </a:solidFill>
                <a:latin typeface="Roboto Medium" panose="02000000000000000000" pitchFamily="2" charset="0"/>
                <a:ea typeface="Roboto Medium" panose="02000000000000000000" pitchFamily="2" charset="0"/>
                <a:cs typeface="+mn-lt"/>
              </a:rPr>
              <a:t>Los empleados con múltiples trabajos pueden recibir beneficios de Licencia Familiar si solo toman licencia de un empleador. No pueden exceder su horario de trabajo habitual en su otro puesto de trabajo. </a:t>
            </a:r>
          </a:p>
          <a:p>
            <a:pPr marL="285750" indent="-285750">
              <a:spcAft>
                <a:spcPts val="800"/>
              </a:spcAft>
              <a:buFont typeface="Arial"/>
              <a:buChar char="•"/>
            </a:pPr>
            <a:r>
              <a:rPr lang="es-ES" sz="2100" dirty="0">
                <a:solidFill>
                  <a:srgbClr val="161F48"/>
                </a:solidFill>
                <a:latin typeface="Roboto Medium" panose="02000000000000000000" pitchFamily="2" charset="0"/>
                <a:ea typeface="Roboto Medium" panose="02000000000000000000" pitchFamily="2" charset="0"/>
                <a:cs typeface="+mn-lt"/>
              </a:rPr>
              <a:t>Los empleados con múltiples trabajos pueden recibir beneficios de Licencia Familiar si toman licencia de más de un empleador.</a:t>
            </a:r>
          </a:p>
          <a:p>
            <a:pPr marL="285750" indent="-285750">
              <a:spcAft>
                <a:spcPts val="800"/>
              </a:spcAft>
              <a:buFont typeface="Arial"/>
              <a:buChar char="•"/>
            </a:pPr>
            <a:r>
              <a:rPr lang="es-ES" sz="2100" dirty="0">
                <a:solidFill>
                  <a:srgbClr val="161F48"/>
                </a:solidFill>
                <a:latin typeface="Roboto Medium" panose="02000000000000000000" pitchFamily="2" charset="0"/>
                <a:ea typeface="Roboto Medium" panose="02000000000000000000" pitchFamily="2" charset="0"/>
                <a:cs typeface="+mn-lt"/>
              </a:rPr>
              <a:t>La tasa de beneficio se basará en los salarios del empleo del que se están tomando la licencia.</a:t>
            </a:r>
            <a:r>
              <a:rPr lang="en-US" sz="2100" dirty="0">
                <a:solidFill>
                  <a:srgbClr val="161F48"/>
                </a:solidFill>
                <a:latin typeface="Roboto Medium" panose="02000000000000000000" pitchFamily="2" charset="0"/>
                <a:ea typeface="Roboto Medium" panose="02000000000000000000" pitchFamily="2" charset="0"/>
                <a:cs typeface="+mn-lt"/>
              </a:rPr>
              <a:t>.</a:t>
            </a:r>
          </a:p>
          <a:p>
            <a:pPr marL="285750" indent="-285750">
              <a:spcAft>
                <a:spcPts val="800"/>
              </a:spcAft>
              <a:buFont typeface="Arial"/>
              <a:buChar char="•"/>
            </a:pPr>
            <a:endParaRPr lang="en-US" sz="2100" dirty="0">
              <a:solidFill>
                <a:srgbClr val="161F48"/>
              </a:solidFill>
              <a:latin typeface="Roboto Medium" panose="02000000000000000000" pitchFamily="2" charset="0"/>
              <a:ea typeface="Roboto Medium" panose="02000000000000000000" pitchFamily="2" charset="0"/>
              <a:cs typeface="+mn-lt"/>
            </a:endParaRPr>
          </a:p>
          <a:p>
            <a:pPr marL="285750" indent="-285750">
              <a:spcAft>
                <a:spcPts val="800"/>
              </a:spcAft>
              <a:buFont typeface="Arial"/>
              <a:buChar char="•"/>
            </a:pPr>
            <a:endParaRPr lang="en-US" sz="2100" dirty="0">
              <a:solidFill>
                <a:srgbClr val="161F48"/>
              </a:solidFill>
              <a:latin typeface="Roboto Medium" panose="02000000000000000000" pitchFamily="2" charset="0"/>
              <a:ea typeface="Roboto Medium" panose="02000000000000000000" pitchFamily="2" charset="0"/>
              <a:cs typeface="+mn-lt"/>
            </a:endParaRPr>
          </a:p>
          <a:p>
            <a:pPr marL="285750" indent="-285750">
              <a:spcAft>
                <a:spcPts val="800"/>
              </a:spcAft>
              <a:buFont typeface="Arial"/>
              <a:buChar char="•"/>
            </a:pPr>
            <a:endParaRPr lang="en-US" sz="2100" dirty="0">
              <a:solidFill>
                <a:srgbClr val="161F48"/>
              </a:solidFill>
              <a:latin typeface="Roboto Medium" panose="02000000000000000000" pitchFamily="2" charset="0"/>
              <a:ea typeface="Roboto Medium" panose="02000000000000000000" pitchFamily="2" charset="0"/>
              <a:cs typeface="+mn-lt"/>
            </a:endParaRPr>
          </a:p>
          <a:p>
            <a:pPr marL="285750" indent="-285750">
              <a:spcAft>
                <a:spcPts val="800"/>
              </a:spcAft>
              <a:buFont typeface="Arial"/>
              <a:buChar char="•"/>
            </a:pPr>
            <a:endParaRPr lang="en-US" sz="2100" dirty="0">
              <a:solidFill>
                <a:srgbClr val="161F48"/>
              </a:solidFill>
              <a:latin typeface="Roboto Medium" panose="02000000000000000000" pitchFamily="2" charset="0"/>
              <a:ea typeface="Roboto Medium" panose="02000000000000000000" pitchFamily="2" charset="0"/>
              <a:cs typeface="+mn-lt"/>
            </a:endParaRPr>
          </a:p>
          <a:p>
            <a:pPr marL="285750" indent="-285750">
              <a:spcAft>
                <a:spcPts val="800"/>
              </a:spcAft>
              <a:buFont typeface="Arial"/>
              <a:buChar char="•"/>
            </a:pPr>
            <a:endParaRPr lang="en-US" sz="2100" dirty="0">
              <a:solidFill>
                <a:srgbClr val="161F48"/>
              </a:solidFill>
              <a:latin typeface="Roboto Medium" panose="02000000000000000000" pitchFamily="2" charset="0"/>
              <a:ea typeface="Roboto Medium" panose="02000000000000000000" pitchFamily="2" charset="0"/>
              <a:cs typeface="+mn-lt"/>
            </a:endParaRPr>
          </a:p>
          <a:p>
            <a:pPr marL="285750" indent="-285750">
              <a:spcAft>
                <a:spcPts val="800"/>
              </a:spcAft>
              <a:buFont typeface="Arial"/>
              <a:buChar char="•"/>
            </a:pPr>
            <a:endParaRPr lang="en-US" sz="2100" dirty="0">
              <a:solidFill>
                <a:srgbClr val="161F48"/>
              </a:solidFill>
              <a:latin typeface="Roboto Medium" panose="02000000000000000000" pitchFamily="2" charset="0"/>
              <a:ea typeface="Roboto Medium" panose="02000000000000000000" pitchFamily="2" charset="0"/>
              <a:cs typeface="+mn-lt"/>
            </a:endParaRPr>
          </a:p>
          <a:p>
            <a:pPr marL="285750" indent="-285750">
              <a:spcAft>
                <a:spcPts val="800"/>
              </a:spcAft>
              <a:buFont typeface="Arial"/>
              <a:buChar char="•"/>
            </a:pPr>
            <a:endParaRPr lang="en-US" sz="2100" dirty="0">
              <a:solidFill>
                <a:srgbClr val="161F48"/>
              </a:solidFill>
              <a:latin typeface="Roboto Medium" panose="02000000000000000000" pitchFamily="2" charset="0"/>
              <a:ea typeface="Roboto Medium" panose="02000000000000000000" pitchFamily="2" charset="0"/>
              <a:cs typeface="+mn-lt"/>
            </a:endParaRPr>
          </a:p>
        </p:txBody>
      </p:sp>
    </p:spTree>
    <p:extLst>
      <p:ext uri="{BB962C8B-B14F-4D97-AF65-F5344CB8AC3E}">
        <p14:creationId xmlns:p14="http://schemas.microsoft.com/office/powerpoint/2010/main" val="1779429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262705" y="336263"/>
            <a:ext cx="9380059" cy="1029021"/>
          </a:xfrm>
          <a:prstGeom prst="rect">
            <a:avLst/>
          </a:prstGeom>
          <a:noFill/>
        </p:spPr>
        <p:txBody>
          <a:bodyPr wrap="square" lIns="0" tIns="0" rIns="0" bIns="0" rtlCol="0">
            <a:noAutofit/>
          </a:bodyPr>
          <a:lstStyle/>
          <a:p>
            <a:r>
              <a:rPr lang="es-ES" sz="2000" b="1" dirty="0">
                <a:solidFill>
                  <a:srgbClr val="161F48"/>
                </a:solidFill>
                <a:latin typeface="Roboto Black" panose="02000000000000000000" pitchFamily="2" charset="0"/>
                <a:ea typeface="Roboto Black" panose="02000000000000000000" pitchFamily="2" charset="0"/>
              </a:rPr>
              <a:t>¿SE LESIONÓ EN EL TRABAJO?</a:t>
            </a:r>
          </a:p>
          <a:p>
            <a:r>
              <a:rPr lang="es-ES" sz="2000" b="1" dirty="0">
                <a:solidFill>
                  <a:srgbClr val="161F48"/>
                </a:solidFill>
                <a:latin typeface="Roboto Black" panose="02000000000000000000" pitchFamily="2" charset="0"/>
                <a:ea typeface="Roboto Black" panose="02000000000000000000" pitchFamily="2" charset="0"/>
              </a:rPr>
              <a:t>BENEFICIOS DE INCAPACIDAD TEMPORAL VS. COMPENSACIÓN LABORAL</a:t>
            </a:r>
            <a:endParaRPr lang="en-US" sz="2000" b="1" dirty="0">
              <a:solidFill>
                <a:srgbClr val="161F48"/>
              </a:solidFill>
              <a:latin typeface="Roboto Black" panose="02000000000000000000" pitchFamily="2" charset="0"/>
              <a:ea typeface="Roboto Black" panose="02000000000000000000" pitchFamily="2" charset="0"/>
            </a:endParaRPr>
          </a:p>
        </p:txBody>
      </p:sp>
      <p:sp>
        <p:nvSpPr>
          <p:cNvPr id="5" name="TextBox 4">
            <a:extLst>
              <a:ext uri="{FF2B5EF4-FFF2-40B4-BE49-F238E27FC236}">
                <a16:creationId xmlns:a16="http://schemas.microsoft.com/office/drawing/2014/main" id="{D19194B9-E377-450E-B143-265BAFB79EBB}"/>
              </a:ext>
            </a:extLst>
          </p:cNvPr>
          <p:cNvSpPr txBox="1"/>
          <p:nvPr/>
        </p:nvSpPr>
        <p:spPr>
          <a:xfrm>
            <a:off x="341811" y="2256715"/>
            <a:ext cx="8250458" cy="4265022"/>
          </a:xfrm>
          <a:prstGeom prst="rect">
            <a:avLst/>
          </a:prstGeom>
          <a:noFill/>
        </p:spPr>
        <p:txBody>
          <a:bodyPr wrap="square" lIns="0" tIns="0" rIns="0" bIns="0" rtlCol="0" anchor="t">
            <a:noAutofit/>
          </a:bodyPr>
          <a:lstStyle/>
          <a:p>
            <a:pPr marL="9525">
              <a:spcBef>
                <a:spcPts val="75"/>
              </a:spcBef>
            </a:pPr>
            <a:r>
              <a:rPr lang="es-ES" sz="1600" dirty="0">
                <a:solidFill>
                  <a:srgbClr val="2D98AF"/>
                </a:solidFill>
                <a:latin typeface="Roboto Medium" panose="02000000000000000000" pitchFamily="2" charset="0"/>
                <a:ea typeface="Roboto Medium" panose="02000000000000000000" pitchFamily="2" charset="0"/>
              </a:rPr>
              <a:t>Los beneficios de Incapacidad Temporal </a:t>
            </a:r>
            <a:r>
              <a:rPr lang="es-ES" sz="1600" dirty="0">
                <a:solidFill>
                  <a:srgbClr val="161F48"/>
                </a:solidFill>
                <a:latin typeface="Roboto Medium" panose="02000000000000000000" pitchFamily="2" charset="0"/>
                <a:ea typeface="Roboto Medium" panose="02000000000000000000" pitchFamily="2" charset="0"/>
              </a:rPr>
              <a:t>cubren enfermedades o lesiones no relacionadas con el trabajo. Los beneficios de </a:t>
            </a:r>
            <a:r>
              <a:rPr lang="es-ES" sz="1600" dirty="0">
                <a:solidFill>
                  <a:srgbClr val="2D98AF"/>
                </a:solidFill>
                <a:latin typeface="Roboto Medium" panose="02000000000000000000" pitchFamily="2" charset="0"/>
                <a:ea typeface="Roboto Medium" panose="02000000000000000000" pitchFamily="2" charset="0"/>
              </a:rPr>
              <a:t>Compensación Laboral </a:t>
            </a:r>
            <a:r>
              <a:rPr lang="es-ES" sz="1600" dirty="0">
                <a:solidFill>
                  <a:srgbClr val="161F48"/>
                </a:solidFill>
                <a:latin typeface="Roboto Medium" panose="02000000000000000000" pitchFamily="2" charset="0"/>
                <a:ea typeface="Roboto Medium" panose="02000000000000000000" pitchFamily="2" charset="0"/>
              </a:rPr>
              <a:t>cubren enfermedades o lesiones relacionadas con el trabajo. La aseguradora de </a:t>
            </a:r>
            <a:r>
              <a:rPr lang="es-ES" sz="1600" dirty="0">
                <a:solidFill>
                  <a:srgbClr val="2D98AF"/>
                </a:solidFill>
                <a:latin typeface="Roboto Medium" panose="02000000000000000000" pitchFamily="2" charset="0"/>
                <a:ea typeface="Roboto Medium" panose="02000000000000000000" pitchFamily="2" charset="0"/>
              </a:rPr>
              <a:t>Compensación Laboral </a:t>
            </a:r>
            <a:r>
              <a:rPr lang="es-ES" sz="1600" dirty="0">
                <a:solidFill>
                  <a:srgbClr val="161F48"/>
                </a:solidFill>
                <a:latin typeface="Roboto Medium" panose="02000000000000000000" pitchFamily="2" charset="0"/>
                <a:ea typeface="Roboto Medium" panose="02000000000000000000" pitchFamily="2" charset="0"/>
              </a:rPr>
              <a:t>de su empleador determina si usted es elegible para recibir los beneficios de Compensación Laboral. Notifíquelos de inmediato si se lesiona en el trabajo.</a:t>
            </a:r>
          </a:p>
          <a:p>
            <a:pPr>
              <a:spcBef>
                <a:spcPts val="8"/>
              </a:spcBef>
            </a:pPr>
            <a:endParaRPr lang="es-ES" sz="1600" dirty="0">
              <a:solidFill>
                <a:srgbClr val="161F48"/>
              </a:solidFill>
              <a:latin typeface="Roboto Medium" panose="02000000000000000000" pitchFamily="2" charset="0"/>
              <a:ea typeface="Roboto Medium" panose="02000000000000000000" pitchFamily="2" charset="0"/>
            </a:endParaRPr>
          </a:p>
          <a:p>
            <a:pPr marL="9525" marR="122396"/>
            <a:r>
              <a:rPr lang="es-ES" sz="1600" dirty="0">
                <a:solidFill>
                  <a:srgbClr val="161F48"/>
                </a:solidFill>
                <a:latin typeface="Roboto Medium" panose="02000000000000000000" pitchFamily="2" charset="0"/>
                <a:ea typeface="Roboto Medium" panose="02000000000000000000" pitchFamily="2" charset="0"/>
              </a:rPr>
              <a:t>Si determinan que usted no es elegible, puede presentar un reclamo para objetar la decisión ante la NJ  </a:t>
            </a:r>
            <a:r>
              <a:rPr lang="es-ES" sz="1600" dirty="0" err="1">
                <a:solidFill>
                  <a:srgbClr val="161F48"/>
                </a:solidFill>
                <a:latin typeface="Roboto Medium" panose="02000000000000000000" pitchFamily="2" charset="0"/>
                <a:ea typeface="Roboto Medium" panose="02000000000000000000" pitchFamily="2" charset="0"/>
              </a:rPr>
              <a:t>Division</a:t>
            </a:r>
            <a:r>
              <a:rPr lang="es-ES" sz="1600" dirty="0">
                <a:solidFill>
                  <a:srgbClr val="161F48"/>
                </a:solidFill>
                <a:latin typeface="Roboto Medium" panose="02000000000000000000" pitchFamily="2" charset="0"/>
                <a:ea typeface="Roboto Medium" panose="02000000000000000000" pitchFamily="2" charset="0"/>
              </a:rPr>
              <a:t> </a:t>
            </a:r>
            <a:r>
              <a:rPr lang="es-ES" sz="1600" dirty="0" err="1">
                <a:solidFill>
                  <a:srgbClr val="161F48"/>
                </a:solidFill>
                <a:latin typeface="Roboto Medium" panose="02000000000000000000" pitchFamily="2" charset="0"/>
                <a:ea typeface="Roboto Medium" panose="02000000000000000000" pitchFamily="2" charset="0"/>
              </a:rPr>
              <a:t>on</a:t>
            </a:r>
            <a:r>
              <a:rPr lang="es-ES" sz="1600" dirty="0">
                <a:solidFill>
                  <a:srgbClr val="161F48"/>
                </a:solidFill>
                <a:latin typeface="Roboto Medium" panose="02000000000000000000" pitchFamily="2" charset="0"/>
                <a:ea typeface="Roboto Medium" panose="02000000000000000000" pitchFamily="2" charset="0"/>
              </a:rPr>
              <a:t> </a:t>
            </a:r>
            <a:r>
              <a:rPr lang="es-ES" sz="1600" dirty="0" err="1">
                <a:solidFill>
                  <a:srgbClr val="161F48"/>
                </a:solidFill>
                <a:latin typeface="Roboto Medium" panose="02000000000000000000" pitchFamily="2" charset="0"/>
                <a:ea typeface="Roboto Medium" panose="02000000000000000000" pitchFamily="2" charset="0"/>
              </a:rPr>
              <a:t>Workers</a:t>
            </a:r>
            <a:r>
              <a:rPr lang="es-ES" sz="1600" dirty="0">
                <a:solidFill>
                  <a:srgbClr val="161F48"/>
                </a:solidFill>
                <a:latin typeface="Roboto Medium" panose="02000000000000000000" pitchFamily="2" charset="0"/>
                <a:ea typeface="Roboto Medium" panose="02000000000000000000" pitchFamily="2" charset="0"/>
              </a:rPr>
              <a:t> ’ </a:t>
            </a:r>
            <a:r>
              <a:rPr lang="es-ES" sz="1600" dirty="0" err="1">
                <a:solidFill>
                  <a:srgbClr val="161F48"/>
                </a:solidFill>
                <a:latin typeface="Roboto Medium" panose="02000000000000000000" pitchFamily="2" charset="0"/>
                <a:ea typeface="Roboto Medium" panose="02000000000000000000" pitchFamily="2" charset="0"/>
              </a:rPr>
              <a:t>Compensation</a:t>
            </a:r>
            <a:r>
              <a:rPr lang="es-ES" sz="1600" dirty="0">
                <a:solidFill>
                  <a:srgbClr val="161F48"/>
                </a:solidFill>
                <a:latin typeface="Roboto Medium" panose="02000000000000000000" pitchFamily="2" charset="0"/>
                <a:ea typeface="Roboto Medium" panose="02000000000000000000" pitchFamily="2" charset="0"/>
              </a:rPr>
              <a:t>. Obtenga más información en </a:t>
            </a:r>
            <a:r>
              <a:rPr lang="es-ES" sz="1600" dirty="0">
                <a:solidFill>
                  <a:srgbClr val="2D98AF"/>
                </a:solidFill>
                <a:latin typeface="Roboto Medium" panose="02000000000000000000" pitchFamily="2" charset="0"/>
                <a:ea typeface="Roboto Medium" panose="02000000000000000000" pitchFamily="2" charset="0"/>
              </a:rPr>
              <a:t>nj.gov/labor/</a:t>
            </a:r>
            <a:r>
              <a:rPr lang="es-ES" sz="1600" dirty="0" err="1">
                <a:solidFill>
                  <a:srgbClr val="2D98AF"/>
                </a:solidFill>
                <a:latin typeface="Roboto Medium" panose="02000000000000000000" pitchFamily="2" charset="0"/>
                <a:ea typeface="Roboto Medium" panose="02000000000000000000" pitchFamily="2" charset="0"/>
              </a:rPr>
              <a:t>wc</a:t>
            </a:r>
            <a:r>
              <a:rPr lang="es-ES" sz="1600" dirty="0">
                <a:solidFill>
                  <a:srgbClr val="161F48"/>
                </a:solidFill>
                <a:latin typeface="Roboto Medium" panose="02000000000000000000" pitchFamily="2" charset="0"/>
                <a:ea typeface="Roboto Medium" panose="02000000000000000000" pitchFamily="2" charset="0"/>
              </a:rPr>
              <a:t>.</a:t>
            </a:r>
          </a:p>
          <a:p>
            <a:pPr>
              <a:spcBef>
                <a:spcPts val="26"/>
              </a:spcBef>
            </a:pPr>
            <a:endParaRPr lang="es-ES" sz="1600" dirty="0">
              <a:solidFill>
                <a:srgbClr val="161F48"/>
              </a:solidFill>
              <a:latin typeface="Roboto Medium" panose="02000000000000000000" pitchFamily="2" charset="0"/>
              <a:ea typeface="Roboto Medium" panose="02000000000000000000" pitchFamily="2" charset="0"/>
            </a:endParaRPr>
          </a:p>
          <a:p>
            <a:pPr marL="9525" marR="522446"/>
            <a:r>
              <a:rPr lang="es-ES" sz="1600" dirty="0">
                <a:solidFill>
                  <a:srgbClr val="161F48"/>
                </a:solidFill>
                <a:latin typeface="Roboto Medium" panose="02000000000000000000" pitchFamily="2" charset="0"/>
                <a:ea typeface="Roboto Medium" panose="02000000000000000000" pitchFamily="2" charset="0"/>
              </a:rPr>
              <a:t>Mientras su apelación está pendiente, puede calificar para los beneficios del Seguro de Incapacidad Temporal.</a:t>
            </a:r>
          </a:p>
          <a:p>
            <a:pPr>
              <a:spcBef>
                <a:spcPts val="8"/>
              </a:spcBef>
            </a:pPr>
            <a:endParaRPr lang="es-ES" sz="1600" dirty="0">
              <a:solidFill>
                <a:srgbClr val="161F48"/>
              </a:solidFill>
              <a:latin typeface="Roboto Medium" panose="02000000000000000000" pitchFamily="2" charset="0"/>
              <a:ea typeface="Roboto Medium" panose="02000000000000000000" pitchFamily="2" charset="0"/>
            </a:endParaRPr>
          </a:p>
          <a:p>
            <a:pPr marL="9525" marR="3810"/>
            <a:r>
              <a:rPr lang="es-ES" sz="1600" dirty="0">
                <a:solidFill>
                  <a:srgbClr val="161F48"/>
                </a:solidFill>
                <a:latin typeface="Roboto Medium" panose="02000000000000000000" pitchFamily="2" charset="0"/>
                <a:ea typeface="Roboto Medium" panose="02000000000000000000" pitchFamily="2" charset="0"/>
              </a:rPr>
              <a:t>Si se le otorgan beneficios de compensación laboral, todos los beneficios por Incapacidad Temporal que recibió deben devolverse al estado de NJ. Los fondos generalmente son devueltos por la aseguradora de compensación laboral en su nombre.</a:t>
            </a:r>
          </a:p>
        </p:txBody>
      </p:sp>
    </p:spTree>
    <p:extLst>
      <p:ext uri="{BB962C8B-B14F-4D97-AF65-F5344CB8AC3E}">
        <p14:creationId xmlns:p14="http://schemas.microsoft.com/office/powerpoint/2010/main" val="222795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6858000"/>
          </a:xfrm>
          <a:prstGeom prst="rect">
            <a:avLst/>
          </a:prstGeom>
        </p:spPr>
      </p:pic>
      <p:sp>
        <p:nvSpPr>
          <p:cNvPr id="3" name="object 3"/>
          <p:cNvSpPr txBox="1">
            <a:spLocks noGrp="1"/>
          </p:cNvSpPr>
          <p:nvPr>
            <p:ph type="title"/>
          </p:nvPr>
        </p:nvSpPr>
        <p:spPr>
          <a:xfrm>
            <a:off x="470263" y="389218"/>
            <a:ext cx="7888060" cy="474489"/>
          </a:xfrm>
          <a:prstGeom prst="rect">
            <a:avLst/>
          </a:prstGeom>
        </p:spPr>
        <p:txBody>
          <a:bodyPr vert="horz" wrap="square" lIns="0" tIns="12700" rIns="0" bIns="0" rtlCol="0">
            <a:spAutoFit/>
          </a:bodyPr>
          <a:lstStyle/>
          <a:p>
            <a:pPr marL="12700">
              <a:lnSpc>
                <a:spcPct val="100000"/>
              </a:lnSpc>
              <a:spcBef>
                <a:spcPts val="100"/>
              </a:spcBef>
            </a:pPr>
            <a:r>
              <a:rPr lang="es-VE" sz="3000" b="1" dirty="0">
                <a:solidFill>
                  <a:srgbClr val="151F47"/>
                </a:solidFill>
                <a:latin typeface="Roboto Black" panose="02000000000000000000" pitchFamily="2" charset="0"/>
                <a:ea typeface="Roboto Black" panose="02000000000000000000" pitchFamily="2" charset="0"/>
                <a:cs typeface="Roboto Black" panose="02000000000000000000" pitchFamily="2" charset="0"/>
              </a:rPr>
              <a:t>CONSEJOS PARA HACER LA SOLICITUD</a:t>
            </a:r>
            <a:endParaRPr sz="30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4" name="object 4"/>
          <p:cNvSpPr txBox="1"/>
          <p:nvPr/>
        </p:nvSpPr>
        <p:spPr>
          <a:xfrm>
            <a:off x="470263" y="2209800"/>
            <a:ext cx="8486684" cy="3783087"/>
          </a:xfrm>
          <a:prstGeom prst="rect">
            <a:avLst/>
          </a:prstGeom>
        </p:spPr>
        <p:txBody>
          <a:bodyPr vert="horz" wrap="square" lIns="0" tIns="12700" rIns="0" bIns="0" rtlCol="0">
            <a:spAutoFit/>
          </a:bodyPr>
          <a:lstStyle/>
          <a:p>
            <a:pPr marL="226060" indent="-213360">
              <a:lnSpc>
                <a:spcPct val="100000"/>
              </a:lnSpc>
              <a:spcBef>
                <a:spcPts val="100"/>
              </a:spcBef>
              <a:buFont typeface="Arial MT"/>
              <a:buChar char="•"/>
              <a:tabLst>
                <a:tab pos="225425" algn="l"/>
                <a:tab pos="226060" algn="l"/>
              </a:tabLst>
            </a:pPr>
            <a:r>
              <a:rPr lang="es-ES" sz="1600" dirty="0">
                <a:solidFill>
                  <a:srgbClr val="161F48"/>
                </a:solidFill>
                <a:latin typeface="Roboto Medium" panose="02000000000000000000" pitchFamily="2" charset="0"/>
                <a:ea typeface="Roboto Medium" panose="02000000000000000000" pitchFamily="2" charset="0"/>
              </a:rPr>
              <a:t>Puede llevar varias semanas obtener la aprobación o el rechazo, así que planifique con anticipación lo mejor que pueda. Para acelerar el procesamiento, asegúrese de no omitir ningún requisito cuando presente la solicitud.</a:t>
            </a:r>
          </a:p>
          <a:p>
            <a:pPr marL="226060" indent="-213360">
              <a:lnSpc>
                <a:spcPct val="100000"/>
              </a:lnSpc>
              <a:spcBef>
                <a:spcPts val="100"/>
              </a:spcBef>
              <a:buFont typeface="Arial MT"/>
              <a:buChar char="•"/>
              <a:tabLst>
                <a:tab pos="225425" algn="l"/>
                <a:tab pos="226060" algn="l"/>
              </a:tabLst>
            </a:pPr>
            <a:endParaRPr lang="es-ES" sz="1600" dirty="0">
              <a:solidFill>
                <a:srgbClr val="161F48"/>
              </a:solidFill>
              <a:latin typeface="Roboto Medium" panose="02000000000000000000" pitchFamily="2" charset="0"/>
              <a:ea typeface="Roboto Medium" panose="02000000000000000000" pitchFamily="2" charset="0"/>
            </a:endParaRPr>
          </a:p>
          <a:p>
            <a:pPr marL="226060" indent="-213360">
              <a:lnSpc>
                <a:spcPct val="100000"/>
              </a:lnSpc>
              <a:spcBef>
                <a:spcPts val="100"/>
              </a:spcBef>
              <a:buFont typeface="Arial MT"/>
              <a:buChar char="•"/>
              <a:tabLst>
                <a:tab pos="225425" algn="l"/>
                <a:tab pos="226060" algn="l"/>
              </a:tabLst>
            </a:pPr>
            <a:r>
              <a:rPr lang="es-ES" sz="1600" dirty="0">
                <a:solidFill>
                  <a:srgbClr val="F36E4F"/>
                </a:solidFill>
                <a:latin typeface="Roboto Medium" panose="02000000000000000000" pitchFamily="2" charset="0"/>
                <a:ea typeface="Roboto Medium" panose="02000000000000000000" pitchFamily="2" charset="0"/>
              </a:rPr>
              <a:t>Vea las guías en video de la solicitud</a:t>
            </a:r>
            <a:r>
              <a:rPr lang="es-ES" sz="1600" dirty="0">
                <a:solidFill>
                  <a:srgbClr val="161F48"/>
                </a:solidFill>
                <a:latin typeface="Roboto Medium" panose="02000000000000000000" pitchFamily="2" charset="0"/>
                <a:ea typeface="Roboto Medium" panose="02000000000000000000" pitchFamily="2" charset="0"/>
              </a:rPr>
              <a:t>: </a:t>
            </a:r>
            <a:r>
              <a:rPr lang="es-ES" sz="1600" dirty="0">
                <a:solidFill>
                  <a:srgbClr val="2D98AF"/>
                </a:solidFill>
                <a:latin typeface="Roboto Medium" panose="02000000000000000000" pitchFamily="2" charset="0"/>
                <a:ea typeface="Roboto Medium" panose="02000000000000000000" pitchFamily="2" charset="0"/>
              </a:rPr>
              <a:t>myleavebenefits.nj.gov/</a:t>
            </a:r>
            <a:r>
              <a:rPr lang="es-ES" sz="1600" dirty="0" err="1">
                <a:solidFill>
                  <a:srgbClr val="2D98AF"/>
                </a:solidFill>
                <a:latin typeface="Roboto Medium" panose="02000000000000000000" pitchFamily="2" charset="0"/>
                <a:ea typeface="Roboto Medium" panose="02000000000000000000" pitchFamily="2" charset="0"/>
              </a:rPr>
              <a:t>appvideos</a:t>
            </a:r>
            <a:r>
              <a:rPr lang="es-ES" sz="1600" dirty="0">
                <a:solidFill>
                  <a:srgbClr val="2D98AF"/>
                </a:solidFill>
                <a:latin typeface="Roboto Medium" panose="02000000000000000000" pitchFamily="2" charset="0"/>
                <a:ea typeface="Roboto Medium" panose="02000000000000000000" pitchFamily="2" charset="0"/>
              </a:rPr>
              <a:t>.</a:t>
            </a:r>
          </a:p>
          <a:p>
            <a:pPr marL="226060" indent="-213360">
              <a:lnSpc>
                <a:spcPct val="100000"/>
              </a:lnSpc>
              <a:spcBef>
                <a:spcPts val="100"/>
              </a:spcBef>
              <a:buFont typeface="Arial MT"/>
              <a:buChar char="•"/>
              <a:tabLst>
                <a:tab pos="225425" algn="l"/>
                <a:tab pos="226060" algn="l"/>
              </a:tabLst>
            </a:pPr>
            <a:endParaRPr lang="es-ES" sz="1600" dirty="0">
              <a:solidFill>
                <a:srgbClr val="161F48"/>
              </a:solidFill>
              <a:latin typeface="Roboto Medium" panose="02000000000000000000" pitchFamily="2" charset="0"/>
              <a:ea typeface="Roboto Medium" panose="02000000000000000000" pitchFamily="2" charset="0"/>
            </a:endParaRPr>
          </a:p>
          <a:p>
            <a:pPr marL="226060" indent="-213360">
              <a:lnSpc>
                <a:spcPct val="100000"/>
              </a:lnSpc>
              <a:spcBef>
                <a:spcPts val="100"/>
              </a:spcBef>
              <a:buFont typeface="Arial MT"/>
              <a:buChar char="•"/>
              <a:tabLst>
                <a:tab pos="225425" algn="l"/>
                <a:tab pos="226060" algn="l"/>
              </a:tabLst>
            </a:pPr>
            <a:r>
              <a:rPr lang="es-ES" sz="1600" dirty="0">
                <a:solidFill>
                  <a:srgbClr val="161F48"/>
                </a:solidFill>
                <a:latin typeface="Roboto Medium" panose="02000000000000000000" pitchFamily="2" charset="0"/>
                <a:ea typeface="Roboto Medium" panose="02000000000000000000" pitchFamily="2" charset="0"/>
              </a:rPr>
              <a:t>Recomendamos hacer la solicitud </a:t>
            </a:r>
            <a:r>
              <a:rPr lang="es-VE" sz="1600" dirty="0">
                <a:solidFill>
                  <a:srgbClr val="161F48"/>
                </a:solidFill>
                <a:latin typeface="Roboto Medium" panose="02000000000000000000" pitchFamily="2" charset="0"/>
                <a:ea typeface="Roboto Medium" panose="02000000000000000000" pitchFamily="2" charset="0"/>
              </a:rPr>
              <a:t>en línea</a:t>
            </a:r>
            <a:r>
              <a:rPr sz="1600" dirty="0">
                <a:solidFill>
                  <a:srgbClr val="161F48"/>
                </a:solidFill>
                <a:latin typeface="Roboto Medium" panose="02000000000000000000" pitchFamily="2" charset="0"/>
                <a:ea typeface="Roboto Medium" panose="02000000000000000000" pitchFamily="2" charset="0"/>
              </a:rPr>
              <a:t>—</a:t>
            </a:r>
            <a:r>
              <a:rPr lang="es-ES" sz="1600" dirty="0">
                <a:solidFill>
                  <a:srgbClr val="161F48"/>
                </a:solidFill>
                <a:latin typeface="Roboto Medium" panose="02000000000000000000" pitchFamily="2" charset="0"/>
                <a:ea typeface="Roboto Medium" panose="02000000000000000000" pitchFamily="2" charset="0"/>
              </a:rPr>
              <a:t>pero también puede hacerla por </a:t>
            </a:r>
            <a:r>
              <a:rPr lang="es-VE" sz="1600" dirty="0">
                <a:solidFill>
                  <a:srgbClr val="2D98AF"/>
                </a:solidFill>
                <a:latin typeface="Roboto Medium" panose="02000000000000000000" pitchFamily="2" charset="0"/>
                <a:ea typeface="Roboto Medium" panose="02000000000000000000" pitchFamily="2" charset="0"/>
                <a:hlinkClick r:id="rId3">
                  <a:extLst>
                    <a:ext uri="{A12FA001-AC4F-418D-AE19-62706E023703}">
                      <ahyp:hlinkClr xmlns:ahyp="http://schemas.microsoft.com/office/drawing/2018/hyperlinkcolor" val="tx"/>
                    </a:ext>
                  </a:extLst>
                </a:hlinkClick>
              </a:rPr>
              <a:t>correo o fax</a:t>
            </a:r>
            <a:endParaRPr sz="1600" dirty="0">
              <a:solidFill>
                <a:srgbClr val="2D98AF"/>
              </a:solidFill>
              <a:latin typeface="Roboto Medium" panose="02000000000000000000" pitchFamily="2" charset="0"/>
              <a:ea typeface="Roboto Medium" panose="02000000000000000000" pitchFamily="2" charset="0"/>
            </a:endParaRPr>
          </a:p>
          <a:p>
            <a:pPr marL="355600" marR="5080" lvl="1">
              <a:tabLst>
                <a:tab pos="568325" algn="l"/>
                <a:tab pos="568960" algn="l"/>
              </a:tabLst>
            </a:pPr>
            <a:endParaRPr sz="1600" dirty="0">
              <a:solidFill>
                <a:srgbClr val="161F48"/>
              </a:solidFill>
              <a:latin typeface="Roboto Medium" panose="02000000000000000000" pitchFamily="2" charset="0"/>
              <a:ea typeface="Roboto Medium" panose="02000000000000000000" pitchFamily="2" charset="0"/>
            </a:endParaRPr>
          </a:p>
          <a:p>
            <a:pPr marL="226060" indent="-213360">
              <a:lnSpc>
                <a:spcPct val="100000"/>
              </a:lnSpc>
              <a:spcBef>
                <a:spcPts val="5"/>
              </a:spcBef>
              <a:buFont typeface="Arial MT"/>
              <a:buChar char="•"/>
              <a:tabLst>
                <a:tab pos="225425" algn="l"/>
                <a:tab pos="226060" algn="l"/>
              </a:tabLst>
            </a:pPr>
            <a:r>
              <a:rPr lang="es-ES" sz="1600" dirty="0">
                <a:solidFill>
                  <a:srgbClr val="161F48"/>
                </a:solidFill>
                <a:latin typeface="Roboto Medium" panose="02000000000000000000" pitchFamily="2" charset="0"/>
                <a:ea typeface="Roboto Medium" panose="02000000000000000000" pitchFamily="2" charset="0"/>
              </a:rPr>
              <a:t>Una persona de confianza puede ayudarle a presentar su solicitud</a:t>
            </a:r>
            <a:endParaRPr sz="1600" dirty="0">
              <a:solidFill>
                <a:srgbClr val="161F48"/>
              </a:solidFill>
              <a:latin typeface="Roboto Medium" panose="02000000000000000000" pitchFamily="2" charset="0"/>
              <a:ea typeface="Roboto Medium" panose="02000000000000000000" pitchFamily="2" charset="0"/>
            </a:endParaRPr>
          </a:p>
          <a:p>
            <a:pPr>
              <a:lnSpc>
                <a:spcPct val="100000"/>
              </a:lnSpc>
              <a:spcBef>
                <a:spcPts val="55"/>
              </a:spcBef>
              <a:buFont typeface="Arial MT"/>
              <a:buChar char="•"/>
            </a:pPr>
            <a:endParaRPr sz="1600" dirty="0">
              <a:solidFill>
                <a:srgbClr val="161F48"/>
              </a:solidFill>
              <a:latin typeface="Roboto Medium" panose="02000000000000000000" pitchFamily="2" charset="0"/>
              <a:ea typeface="Roboto Medium" panose="02000000000000000000" pitchFamily="2" charset="0"/>
            </a:endParaRPr>
          </a:p>
          <a:p>
            <a:pPr marL="226060" indent="-213360">
              <a:lnSpc>
                <a:spcPct val="100000"/>
              </a:lnSpc>
              <a:spcBef>
                <a:spcPts val="5"/>
              </a:spcBef>
              <a:buFont typeface="Arial MT"/>
              <a:buChar char="•"/>
              <a:tabLst>
                <a:tab pos="225425" algn="l"/>
                <a:tab pos="226060" algn="l"/>
              </a:tabLst>
            </a:pPr>
            <a:r>
              <a:rPr lang="es-ES" sz="1600" dirty="0">
                <a:solidFill>
                  <a:srgbClr val="161F48"/>
                </a:solidFill>
                <a:latin typeface="Roboto Medium" panose="02000000000000000000" pitchFamily="2" charset="0"/>
                <a:ea typeface="Roboto Medium" panose="02000000000000000000" pitchFamily="2" charset="0"/>
              </a:rPr>
              <a:t>Para el Seguro de Incapacidad Temporal (TDI), puede incluir un representante en su solicitud</a:t>
            </a:r>
            <a:endParaRPr sz="1600" dirty="0">
              <a:solidFill>
                <a:srgbClr val="161F48"/>
              </a:solidFill>
              <a:latin typeface="Roboto Medium" panose="02000000000000000000" pitchFamily="2" charset="0"/>
              <a:ea typeface="Roboto Medium" panose="02000000000000000000" pitchFamily="2" charset="0"/>
            </a:endParaRPr>
          </a:p>
          <a:p>
            <a:pPr>
              <a:lnSpc>
                <a:spcPct val="100000"/>
              </a:lnSpc>
              <a:spcBef>
                <a:spcPts val="55"/>
              </a:spcBef>
              <a:buFont typeface="Arial MT"/>
              <a:buChar char="•"/>
            </a:pPr>
            <a:endParaRPr sz="1600" dirty="0">
              <a:solidFill>
                <a:srgbClr val="161F48"/>
              </a:solidFill>
              <a:latin typeface="Roboto Medium" panose="02000000000000000000" pitchFamily="2" charset="0"/>
              <a:ea typeface="Roboto Medium" panose="02000000000000000000" pitchFamily="2" charset="0"/>
            </a:endParaRPr>
          </a:p>
          <a:p>
            <a:pPr marL="226060" indent="-213360">
              <a:lnSpc>
                <a:spcPct val="100000"/>
              </a:lnSpc>
              <a:buFont typeface="Arial MT"/>
              <a:buChar char="•"/>
              <a:tabLst>
                <a:tab pos="225425" algn="l"/>
                <a:tab pos="226060" algn="l"/>
              </a:tabLst>
            </a:pPr>
            <a:r>
              <a:rPr lang="es-ES" sz="1600" dirty="0">
                <a:solidFill>
                  <a:srgbClr val="161F48"/>
                </a:solidFill>
                <a:latin typeface="Roboto Medium" panose="02000000000000000000" pitchFamily="2" charset="0"/>
                <a:ea typeface="Roboto Medium" panose="02000000000000000000" pitchFamily="2" charset="0"/>
              </a:rPr>
              <a:t>Haga un seguimiento con su proveedor médico para asegurarse de que haya enviado su parte de la solicitud (cuando sea necesario).</a:t>
            </a:r>
            <a:endParaRPr sz="1600" dirty="0">
              <a:solidFill>
                <a:srgbClr val="161F48"/>
              </a:solidFill>
              <a:latin typeface="Roboto Medium" panose="02000000000000000000" pitchFamily="2" charset="0"/>
              <a:ea typeface="Roboto Medium" panose="02000000000000000000" pitchFamily="2"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1908"/>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185604" y="472112"/>
            <a:ext cx="8668148" cy="1029021"/>
          </a:xfrm>
          <a:prstGeom prst="rect">
            <a:avLst/>
          </a:prstGeom>
          <a:noFill/>
        </p:spPr>
        <p:txBody>
          <a:bodyPr wrap="square" lIns="0" tIns="0" rIns="0" bIns="0" rtlCol="0" anchor="t">
            <a:noAutofit/>
          </a:bodyPr>
          <a:lstStyle/>
          <a:p>
            <a:r>
              <a:rPr lang="en-US" sz="4000" b="1" dirty="0">
                <a:solidFill>
                  <a:srgbClr val="161F48"/>
                </a:solidFill>
                <a:latin typeface="Roboto Black"/>
                <a:ea typeface="Roboto Black"/>
              </a:rPr>
              <a:t>DESPUÉS DE APLICAR</a:t>
            </a:r>
            <a:endParaRPr lang="en-US" dirty="0"/>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2331493"/>
            <a:ext cx="8250458" cy="1736662"/>
          </a:xfrm>
          <a:prstGeom prst="rect">
            <a:avLst/>
          </a:prstGeom>
          <a:noFill/>
        </p:spPr>
        <p:txBody>
          <a:bodyPr wrap="square" lIns="0" tIns="0" rIns="0" bIns="0" rtlCol="0" anchor="t">
            <a:noAutofit/>
          </a:bodyPr>
          <a:lstStyle/>
          <a:p>
            <a:pPr marL="342900" indent="-342900" fontAlgn="base">
              <a:spcAft>
                <a:spcPts val="1200"/>
              </a:spcAft>
              <a:buClr>
                <a:srgbClr val="F36E4E"/>
              </a:buClr>
              <a:buFont typeface="Arial" panose="020B0604020202020204" pitchFamily="34" charset="0"/>
              <a:buChar char="•"/>
            </a:pPr>
            <a:r>
              <a:rPr lang="es-ES" sz="2000" dirty="0">
                <a:latin typeface="Roboto Medium" panose="02000000000000000000" pitchFamily="2" charset="0"/>
                <a:ea typeface="Roboto Medium" panose="02000000000000000000" pitchFamily="2" charset="0"/>
                <a:cs typeface="Roboto Medium" panose="02000000000000000000" pitchFamily="2" charset="0"/>
              </a:rPr>
              <a:t>Lea la página web “Qué sucede después de presentar la solicitud”: </a:t>
            </a:r>
            <a:r>
              <a:rPr lang="es-ES" sz="2000" b="1" dirty="0">
                <a:solidFill>
                  <a:srgbClr val="2D98AF"/>
                </a:solidFill>
                <a:latin typeface="Roboto Medium" panose="02000000000000000000" pitchFamily="2" charset="0"/>
                <a:ea typeface="Roboto Medium" panose="02000000000000000000" pitchFamily="2" charset="0"/>
                <a:cs typeface="Roboto Medium" panose="02000000000000000000" pitchFamily="2" charset="0"/>
              </a:rPr>
              <a:t>myleavebenefits.nj.gov/status</a:t>
            </a:r>
          </a:p>
          <a:p>
            <a:pPr marL="342900" indent="-342900" fontAlgn="base">
              <a:spcAft>
                <a:spcPts val="1200"/>
              </a:spcAft>
              <a:buClr>
                <a:srgbClr val="F36E4E"/>
              </a:buClr>
              <a:buFont typeface="Arial" panose="020B0604020202020204" pitchFamily="34" charset="0"/>
              <a:buChar char="•"/>
            </a:pPr>
            <a:r>
              <a:rPr lang="es-ES" sz="2000" dirty="0">
                <a:latin typeface="Roboto Medium" panose="02000000000000000000" pitchFamily="2" charset="0"/>
                <a:ea typeface="Roboto Medium" panose="02000000000000000000" pitchFamily="2" charset="0"/>
                <a:cs typeface="Roboto Medium" panose="02000000000000000000" pitchFamily="2" charset="0"/>
              </a:rPr>
              <a:t>Verifique el estado de su reclamo en línea </a:t>
            </a:r>
            <a:r>
              <a:rPr lang="en-US" sz="200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Division of Temporary Disability and Family Leave Insurance</a:t>
            </a:r>
          </a:p>
          <a:p>
            <a:pPr marL="342900" indent="-342900" algn="l">
              <a:spcAft>
                <a:spcPts val="1200"/>
              </a:spcAft>
              <a:buFont typeface="Arial" panose="020B0604020202020204" pitchFamily="34" charset="0"/>
              <a:buChar char="•"/>
            </a:pPr>
            <a:r>
              <a:rPr lang="en-US" sz="2000" b="1"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  	</a:t>
            </a:r>
            <a:r>
              <a:rPr lang="en-US" sz="2000" b="1" i="0" dirty="0" err="1">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Teléfono</a:t>
            </a:r>
            <a:r>
              <a:rPr lang="en-US" sz="2000" b="1"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a:t>
            </a:r>
            <a:r>
              <a:rPr lang="en-U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 609-292-7060     </a:t>
            </a:r>
            <a:br>
              <a:rPr lang="en-U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br>
            <a:r>
              <a:rPr lang="en-U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     	8:00 – </a:t>
            </a:r>
            <a:r>
              <a:rPr lang="en-US" sz="2000" dirty="0">
                <a:solidFill>
                  <a:srgbClr val="212529"/>
                </a:solidFill>
                <a:highlight>
                  <a:srgbClr val="FFFFFF"/>
                </a:highlight>
                <a:latin typeface="Roboto Medium" panose="02000000000000000000" pitchFamily="2" charset="0"/>
                <a:ea typeface="Roboto Medium" panose="02000000000000000000" pitchFamily="2" charset="0"/>
                <a:cs typeface="Roboto Medium" panose="02000000000000000000" pitchFamily="2" charset="0"/>
              </a:rPr>
              <a:t>16:30</a:t>
            </a:r>
            <a:r>
              <a:rPr lang="en-U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 Lunes – Viernes </a:t>
            </a:r>
            <a:r>
              <a:rPr lang="en-US" sz="2000" b="0" i="1"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a:t>
            </a:r>
            <a:r>
              <a:rPr lang="en-US" sz="2000" b="0" i="1" dirty="0" err="1">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excepto</a:t>
            </a:r>
            <a:r>
              <a:rPr lang="en-US" sz="2000" b="0" i="1"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 </a:t>
            </a:r>
            <a:r>
              <a:rPr lang="en-US" sz="2000" b="0" i="1" dirty="0" err="1">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festivos</a:t>
            </a:r>
            <a:r>
              <a:rPr lang="en-US" sz="2000" b="0" i="1"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a:t>
            </a:r>
            <a:br>
              <a:rPr lang="en-US" sz="2000" b="0" i="1"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br>
            <a:r>
              <a:rPr lang="en-US" sz="2000" b="0" i="0" dirty="0">
                <a:solidFill>
                  <a:srgbClr val="000000"/>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     	</a:t>
            </a:r>
            <a:r>
              <a:rPr lang="es-ES" sz="2000" b="1" i="0" dirty="0">
                <a:solidFill>
                  <a:srgbClr val="000000"/>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Tiempo de espera: </a:t>
            </a:r>
            <a:r>
              <a:rPr lang="es-ES" sz="2000" b="1" i="0" dirty="0">
                <a:solidFill>
                  <a:srgbClr val="FF0000"/>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lunes,</a:t>
            </a:r>
            <a:r>
              <a:rPr lang="es-ES" sz="2000" b="1" i="0" dirty="0">
                <a:solidFill>
                  <a:srgbClr val="000000"/>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 </a:t>
            </a:r>
            <a:r>
              <a:rPr lang="es-ES" sz="2000" b="1" i="0" dirty="0">
                <a:solidFill>
                  <a:srgbClr val="F36E4F"/>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martes, </a:t>
            </a:r>
            <a:r>
              <a:rPr lang="es-ES" sz="2000" b="1" i="0" dirty="0">
                <a:solidFill>
                  <a:srgbClr val="00B050"/>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miércoles, jueves, viernes</a:t>
            </a:r>
            <a:endParaRPr lang="en-US" sz="2000" b="0" i="0" dirty="0">
              <a:solidFill>
                <a:srgbClr val="00B050"/>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endParaRPr>
          </a:p>
          <a:p>
            <a:pPr marL="342900" indent="-342900" algn="l">
              <a:buFont typeface="Arial" panose="020B0604020202020204" pitchFamily="34" charset="0"/>
              <a:buChar char="•"/>
            </a:pPr>
            <a:r>
              <a:rPr lang="es-E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El menú del centro de llamadas está en inglés/español y contamos con agentes que hablan español. Para otros idiomas, los agentes realizan conferencias en </a:t>
            </a:r>
            <a:r>
              <a:rPr lang="es-ES" sz="2000" b="0" i="0" dirty="0" err="1">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Language</a:t>
            </a:r>
            <a:r>
              <a:rPr lang="es-E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 Line y se proporciona un intérprete.</a:t>
            </a:r>
            <a:endParaRPr lang="en-US" sz="2000" b="1" dirty="0">
              <a:ea typeface="+mn-lt"/>
              <a:cs typeface="+mn-lt"/>
            </a:endParaRPr>
          </a:p>
          <a:p>
            <a:pPr algn="l"/>
            <a:endParaRPr lang="en-US" sz="2000" b="0" i="0" dirty="0">
              <a:solidFill>
                <a:srgbClr val="212529"/>
              </a:solidFill>
              <a:effectLst/>
              <a:highlight>
                <a:srgbClr val="FFFFFF"/>
              </a:highlight>
            </a:endParaRPr>
          </a:p>
        </p:txBody>
      </p:sp>
      <p:sp>
        <p:nvSpPr>
          <p:cNvPr id="3" name="Rectangle 2">
            <a:extLst>
              <a:ext uri="{FF2B5EF4-FFF2-40B4-BE49-F238E27FC236}">
                <a16:creationId xmlns:a16="http://schemas.microsoft.com/office/drawing/2014/main" id="{79EA60F2-9DF0-4C79-FE45-A54D87096F4D}"/>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4513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1908"/>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185604" y="472112"/>
            <a:ext cx="8668148" cy="1029021"/>
          </a:xfrm>
          <a:prstGeom prst="rect">
            <a:avLst/>
          </a:prstGeom>
          <a:noFill/>
        </p:spPr>
        <p:txBody>
          <a:bodyPr wrap="square" lIns="0" tIns="0" rIns="0" bIns="0" rtlCol="0" anchor="t">
            <a:noAutofit/>
          </a:bodyPr>
          <a:lstStyle/>
          <a:p>
            <a:r>
              <a:rPr lang="en-US" sz="4000" b="1" dirty="0">
                <a:solidFill>
                  <a:srgbClr val="161F48"/>
                </a:solidFill>
                <a:latin typeface="Roboto Black"/>
                <a:ea typeface="Roboto Black"/>
              </a:rPr>
              <a:t>DESPUÉS DE APLICAR</a:t>
            </a:r>
            <a:endParaRPr lang="en-US" dirty="0"/>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2431853"/>
            <a:ext cx="8250458" cy="1736662"/>
          </a:xfrm>
          <a:prstGeom prst="rect">
            <a:avLst/>
          </a:prstGeom>
          <a:noFill/>
        </p:spPr>
        <p:txBody>
          <a:bodyPr wrap="square" lIns="0" tIns="0" rIns="0" bIns="0" rtlCol="0" anchor="t">
            <a:noAutofit/>
          </a:bodyPr>
          <a:lstStyle/>
          <a:p>
            <a:pPr marL="342900" indent="-342900">
              <a:spcAft>
                <a:spcPts val="1200"/>
              </a:spcAft>
              <a:buFont typeface="Arial" panose="020B0604020202020204" pitchFamily="34" charset="0"/>
              <a:buChar char="•"/>
            </a:pPr>
            <a:r>
              <a:rPr lang="en-US" sz="2000" b="1" dirty="0">
                <a:latin typeface="Roboto Medium" panose="02000000000000000000" pitchFamily="2" charset="0"/>
                <a:ea typeface="Roboto Medium" panose="02000000000000000000" pitchFamily="2" charset="0"/>
                <a:cs typeface="Roboto Medium" panose="02000000000000000000" pitchFamily="2" charset="0"/>
              </a:rPr>
              <a:t>Fax:</a:t>
            </a:r>
            <a:r>
              <a:rPr lang="en-US" sz="2000" dirty="0">
                <a:latin typeface="Roboto Medium" panose="02000000000000000000" pitchFamily="2" charset="0"/>
                <a:ea typeface="Roboto Medium" panose="02000000000000000000" pitchFamily="2" charset="0"/>
                <a:cs typeface="Roboto Medium" panose="02000000000000000000" pitchFamily="2" charset="0"/>
              </a:rPr>
              <a:t> 609-984-4138</a:t>
            </a:r>
            <a:endParaRPr lang="en-US" sz="2000" dirty="0">
              <a:solidFill>
                <a:srgbClr val="161F48"/>
              </a:solidFill>
              <a:latin typeface="Roboto Medium" panose="02000000000000000000" pitchFamily="2" charset="0"/>
              <a:ea typeface="Roboto Medium" panose="02000000000000000000" pitchFamily="2" charset="0"/>
              <a:cs typeface="Roboto Medium" panose="02000000000000000000" pitchFamily="2" charset="0"/>
            </a:endParaRPr>
          </a:p>
          <a:p>
            <a:pPr marL="342900" indent="-342900">
              <a:spcAft>
                <a:spcPts val="1200"/>
              </a:spcAft>
              <a:buFont typeface="Arial" panose="020B0604020202020204" pitchFamily="34" charset="0"/>
              <a:buChar char="•"/>
            </a:pPr>
            <a:r>
              <a:rPr lang="en-US" sz="2000" dirty="0" err="1">
                <a:solidFill>
                  <a:srgbClr val="161F48"/>
                </a:solidFill>
                <a:latin typeface="Roboto Medium" panose="02000000000000000000" pitchFamily="2" charset="0"/>
                <a:ea typeface="Roboto Medium" panose="02000000000000000000" pitchFamily="2" charset="0"/>
                <a:cs typeface="Roboto Medium" panose="02000000000000000000" pitchFamily="2" charset="0"/>
              </a:rPr>
              <a:t>Formulario</a:t>
            </a:r>
            <a:r>
              <a:rPr lang="en-US" sz="2000" dirty="0">
                <a:solidFill>
                  <a:srgbClr val="161F48"/>
                </a:solidFill>
                <a:latin typeface="Roboto Medium" panose="02000000000000000000" pitchFamily="2" charset="0"/>
                <a:ea typeface="Roboto Medium" panose="02000000000000000000" pitchFamily="2" charset="0"/>
                <a:cs typeface="Roboto Medium" panose="02000000000000000000" pitchFamily="2" charset="0"/>
              </a:rPr>
              <a:t> “Contact Us” </a:t>
            </a:r>
            <a:r>
              <a:rPr lang="en-US" sz="2000" dirty="0" err="1">
                <a:solidFill>
                  <a:srgbClr val="161F48"/>
                </a:solidFill>
                <a:latin typeface="Roboto Medium" panose="02000000000000000000" pitchFamily="2" charset="0"/>
                <a:ea typeface="Roboto Medium" panose="02000000000000000000" pitchFamily="2" charset="0"/>
                <a:cs typeface="Roboto Medium" panose="02000000000000000000" pitchFamily="2" charset="0"/>
              </a:rPr>
              <a:t>en</a:t>
            </a:r>
            <a:r>
              <a:rPr lang="en-US" sz="2000" dirty="0">
                <a:solidFill>
                  <a:srgbClr val="161F48"/>
                </a:solidFill>
                <a:latin typeface="Roboto Medium" panose="02000000000000000000" pitchFamily="2" charset="0"/>
                <a:ea typeface="Roboto Medium" panose="02000000000000000000" pitchFamily="2" charset="0"/>
                <a:cs typeface="Roboto Medium" panose="02000000000000000000" pitchFamily="2" charset="0"/>
              </a:rPr>
              <a:t> </a:t>
            </a:r>
            <a:r>
              <a:rPr lang="en-US" sz="2000" b="1" dirty="0">
                <a:solidFill>
                  <a:srgbClr val="2D98AF"/>
                </a:solidFill>
                <a:latin typeface="Roboto Medium" panose="02000000000000000000" pitchFamily="2" charset="0"/>
                <a:ea typeface="Roboto Medium" panose="02000000000000000000" pitchFamily="2" charset="0"/>
                <a:cs typeface="Roboto Medium" panose="02000000000000000000" pitchFamily="2" charset="0"/>
              </a:rPr>
              <a:t>myleavebenefits.nj.gov/email</a:t>
            </a:r>
            <a:endParaRPr lang="en-US" sz="2000" dirty="0">
              <a:solidFill>
                <a:srgbClr val="212529"/>
              </a:solidFill>
              <a:highlight>
                <a:srgbClr val="FFFFFF"/>
              </a:highlight>
              <a:latin typeface="Roboto Medium" panose="02000000000000000000" pitchFamily="2" charset="0"/>
              <a:ea typeface="Roboto Medium" panose="02000000000000000000" pitchFamily="2" charset="0"/>
              <a:cs typeface="Roboto Medium" panose="02000000000000000000" pitchFamily="2" charset="0"/>
            </a:endParaRPr>
          </a:p>
          <a:p>
            <a:pPr marL="342900" indent="-342900" algn="l">
              <a:spcAft>
                <a:spcPts val="1200"/>
              </a:spcAft>
              <a:buFont typeface="Arial" panose="020B0604020202020204" pitchFamily="34" charset="0"/>
              <a:buChar char="•"/>
            </a:pPr>
            <a:r>
              <a:rPr lang="en-US" sz="2000" b="0" i="0" dirty="0" err="1">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Clientes</a:t>
            </a:r>
            <a:r>
              <a:rPr lang="en-U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 con </a:t>
            </a:r>
            <a:r>
              <a:rPr lang="en-US" sz="2000" b="0" i="0" dirty="0" err="1">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discapacidad</a:t>
            </a:r>
            <a:r>
              <a:rPr lang="en-U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 </a:t>
            </a:r>
            <a:r>
              <a:rPr lang="en-US" sz="2000" b="0" i="0" dirty="0" err="1">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auditiva</a:t>
            </a:r>
            <a:endParaRPr lang="en-U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endParaRPr>
          </a:p>
          <a:p>
            <a:pPr marL="800100" lvl="1" indent="-342900">
              <a:spcAft>
                <a:spcPts val="1200"/>
              </a:spcAft>
              <a:buFont typeface="Arial" panose="020B0604020202020204" pitchFamily="34" charset="0"/>
              <a:buChar char="•"/>
            </a:pPr>
            <a:r>
              <a:rPr lang="en-US" sz="2000" b="1"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Telecommunication Device for the Deaf (TDD): </a:t>
            </a:r>
            <a:r>
              <a:rPr lang="en-U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609-292-8319</a:t>
            </a:r>
          </a:p>
          <a:p>
            <a:pPr marL="800100" lvl="1" indent="-342900">
              <a:spcAft>
                <a:spcPts val="1200"/>
              </a:spcAft>
              <a:buFont typeface="Arial" panose="020B0604020202020204" pitchFamily="34" charset="0"/>
              <a:buChar char="•"/>
            </a:pPr>
            <a:r>
              <a:rPr lang="en-US" sz="2000" b="1"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New Jersey Relay Service - TT User: </a:t>
            </a:r>
            <a:r>
              <a:rPr lang="en-U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800-852-7899</a:t>
            </a:r>
          </a:p>
          <a:p>
            <a:pPr marL="800100" lvl="1" indent="-342900">
              <a:spcAft>
                <a:spcPts val="1200"/>
              </a:spcAft>
              <a:buFont typeface="Arial" panose="020B0604020202020204" pitchFamily="34" charset="0"/>
              <a:buChar char="•"/>
            </a:pPr>
            <a:r>
              <a:rPr lang="en-US" sz="2000" b="1"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New Jersey Relay Service - Voice User: </a:t>
            </a:r>
            <a:r>
              <a:rPr lang="en-US" sz="2000" b="0" i="0" dirty="0">
                <a:solidFill>
                  <a:srgbClr val="212529"/>
                </a:solidFill>
                <a:effectLst/>
                <a:highlight>
                  <a:srgbClr val="FFFFFF"/>
                </a:highlight>
                <a:latin typeface="Roboto Medium" panose="02000000000000000000" pitchFamily="2" charset="0"/>
                <a:ea typeface="Roboto Medium" panose="02000000000000000000" pitchFamily="2" charset="0"/>
                <a:cs typeface="Roboto Medium" panose="02000000000000000000" pitchFamily="2" charset="0"/>
              </a:rPr>
              <a:t>800-852-7897</a:t>
            </a:r>
          </a:p>
          <a:p>
            <a:pPr algn="l"/>
            <a:endParaRPr lang="en-US" sz="2000" b="0" i="0" dirty="0">
              <a:solidFill>
                <a:srgbClr val="212529"/>
              </a:solidFill>
              <a:effectLst/>
              <a:highlight>
                <a:srgbClr val="FFFFFF"/>
              </a:highlight>
            </a:endParaRPr>
          </a:p>
          <a:p>
            <a:pPr algn="l"/>
            <a:endParaRPr lang="en-US" sz="2000" b="0" i="0" dirty="0">
              <a:solidFill>
                <a:srgbClr val="212529"/>
              </a:solidFill>
              <a:effectLst/>
              <a:highlight>
                <a:srgbClr val="FFFFFF"/>
              </a:highlight>
            </a:endParaRPr>
          </a:p>
        </p:txBody>
      </p:sp>
    </p:spTree>
    <p:extLst>
      <p:ext uri="{BB962C8B-B14F-4D97-AF65-F5344CB8AC3E}">
        <p14:creationId xmlns:p14="http://schemas.microsoft.com/office/powerpoint/2010/main" val="2212127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74082-0AFF-DE9E-12FD-6F5126B064F6}"/>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72066E5-7DFA-7181-5152-DBAF36ABD377}"/>
              </a:ext>
            </a:extLst>
          </p:cNvPr>
          <p:cNvPicPr>
            <a:picLocks noChangeAspect="1"/>
          </p:cNvPicPr>
          <p:nvPr/>
        </p:nvPicPr>
        <p:blipFill>
          <a:blip r:embed="rId3"/>
          <a:stretch>
            <a:fillRect/>
          </a:stretch>
        </p:blipFill>
        <p:spPr>
          <a:xfrm>
            <a:off x="-13855" y="0"/>
            <a:ext cx="9144000" cy="6858000"/>
          </a:xfrm>
          <a:prstGeom prst="rect">
            <a:avLst/>
          </a:prstGeom>
        </p:spPr>
      </p:pic>
      <p:sp>
        <p:nvSpPr>
          <p:cNvPr id="6" name="TextBox 5">
            <a:extLst>
              <a:ext uri="{FF2B5EF4-FFF2-40B4-BE49-F238E27FC236}">
                <a16:creationId xmlns:a16="http://schemas.microsoft.com/office/drawing/2014/main" id="{B0ECD767-D1C6-088A-2C6A-9B7A29FE5AF0}"/>
              </a:ext>
            </a:extLst>
          </p:cNvPr>
          <p:cNvSpPr txBox="1"/>
          <p:nvPr/>
        </p:nvSpPr>
        <p:spPr>
          <a:xfrm>
            <a:off x="185604" y="472112"/>
            <a:ext cx="8668148" cy="1029021"/>
          </a:xfrm>
          <a:prstGeom prst="rect">
            <a:avLst/>
          </a:prstGeom>
          <a:noFill/>
        </p:spPr>
        <p:txBody>
          <a:bodyPr wrap="square" lIns="0" tIns="0" rIns="0" bIns="0" rtlCol="0" anchor="t">
            <a:noAutofit/>
          </a:bodyPr>
          <a:lstStyle/>
          <a:p>
            <a:r>
              <a:rPr lang="en-US" sz="4000" b="1" dirty="0">
                <a:solidFill>
                  <a:srgbClr val="161F48"/>
                </a:solidFill>
                <a:latin typeface="Roboto Black"/>
                <a:ea typeface="Roboto Black"/>
              </a:rPr>
              <a:t>CÓMO LE PAGARÁN</a:t>
            </a:r>
            <a:endParaRPr lang="en-US" dirty="0"/>
          </a:p>
        </p:txBody>
      </p:sp>
      <p:sp>
        <p:nvSpPr>
          <p:cNvPr id="5" name="TextBox 4">
            <a:extLst>
              <a:ext uri="{FF2B5EF4-FFF2-40B4-BE49-F238E27FC236}">
                <a16:creationId xmlns:a16="http://schemas.microsoft.com/office/drawing/2014/main" id="{BD1BA6E2-8AAC-BCF9-E2DD-9C412F8D783A}"/>
              </a:ext>
            </a:extLst>
          </p:cNvPr>
          <p:cNvSpPr txBox="1"/>
          <p:nvPr/>
        </p:nvSpPr>
        <p:spPr>
          <a:xfrm>
            <a:off x="333103" y="2431853"/>
            <a:ext cx="8250458" cy="1736662"/>
          </a:xfrm>
          <a:prstGeom prst="rect">
            <a:avLst/>
          </a:prstGeom>
          <a:noFill/>
        </p:spPr>
        <p:txBody>
          <a:bodyPr wrap="square" lIns="0" tIns="0" rIns="0" bIns="0" rtlCol="0" anchor="t">
            <a:noAutofit/>
          </a:bodyPr>
          <a:lstStyle/>
          <a:p>
            <a:pPr>
              <a:spcAft>
                <a:spcPts val="1200"/>
              </a:spcAft>
            </a:pPr>
            <a:r>
              <a:rPr lang="es-ES" sz="2000" b="1" i="0" dirty="0">
                <a:solidFill>
                  <a:srgbClr val="212529"/>
                </a:solidFill>
                <a:effectLst/>
                <a:latin typeface="Roboto"/>
                <a:ea typeface="Roboto"/>
                <a:cs typeface="Roboto"/>
              </a:rPr>
              <a:t>Pagamos beneficios usando una tarjeta de débito </a:t>
            </a:r>
          </a:p>
          <a:p>
            <a:pPr marL="342900" indent="-342900">
              <a:spcAft>
                <a:spcPts val="1200"/>
              </a:spcAft>
              <a:buFont typeface="Arial" panose="020B0604020202020204" pitchFamily="34" charset="0"/>
              <a:buChar char="•"/>
            </a:pPr>
            <a:r>
              <a:rPr lang="es-ES" sz="2000" b="1" dirty="0">
                <a:solidFill>
                  <a:srgbClr val="212529"/>
                </a:solidFill>
                <a:highlight>
                  <a:srgbClr val="FFFFFF"/>
                </a:highlight>
                <a:latin typeface="Roboto"/>
                <a:ea typeface="Roboto Medium"/>
                <a:cs typeface="Roboto Medium"/>
              </a:rPr>
              <a:t>Paso 1: revisa tu correo. </a:t>
            </a:r>
            <a:r>
              <a:rPr lang="es-ES" sz="2000" dirty="0">
                <a:solidFill>
                  <a:srgbClr val="212529"/>
                </a:solidFill>
                <a:highlight>
                  <a:srgbClr val="FFFFFF"/>
                </a:highlight>
                <a:latin typeface="Roboto"/>
                <a:ea typeface="Roboto Medium"/>
                <a:cs typeface="Roboto Medium"/>
              </a:rPr>
              <a:t>Una vez que se apruebe su solicitud, se le enviará por correo una tarjeta de débito Visa Money Network/</a:t>
            </a:r>
            <a:r>
              <a:rPr lang="es-ES" sz="2000" dirty="0" err="1">
                <a:solidFill>
                  <a:srgbClr val="212529"/>
                </a:solidFill>
                <a:highlight>
                  <a:srgbClr val="FFFFFF"/>
                </a:highlight>
                <a:latin typeface="Roboto"/>
                <a:ea typeface="Roboto Medium"/>
                <a:cs typeface="Roboto Medium"/>
              </a:rPr>
              <a:t>My</a:t>
            </a:r>
            <a:r>
              <a:rPr lang="es-ES" sz="2000" dirty="0">
                <a:solidFill>
                  <a:srgbClr val="212529"/>
                </a:solidFill>
                <a:highlight>
                  <a:srgbClr val="FFFFFF"/>
                </a:highlight>
                <a:latin typeface="Roboto"/>
                <a:ea typeface="Roboto Medium"/>
                <a:cs typeface="Roboto Medium"/>
              </a:rPr>
              <a:t> </a:t>
            </a:r>
            <a:r>
              <a:rPr lang="es-ES" sz="2000" dirty="0" err="1">
                <a:solidFill>
                  <a:srgbClr val="212529"/>
                </a:solidFill>
                <a:highlight>
                  <a:srgbClr val="FFFFFF"/>
                </a:highlight>
                <a:latin typeface="Roboto"/>
                <a:ea typeface="Roboto Medium"/>
                <a:cs typeface="Roboto Medium"/>
              </a:rPr>
              <a:t>Banking</a:t>
            </a:r>
            <a:r>
              <a:rPr lang="es-ES" sz="2000" dirty="0">
                <a:solidFill>
                  <a:srgbClr val="212529"/>
                </a:solidFill>
                <a:highlight>
                  <a:srgbClr val="FFFFFF"/>
                </a:highlight>
                <a:latin typeface="Roboto"/>
                <a:ea typeface="Roboto Medium"/>
                <a:cs typeface="Roboto Medium"/>
              </a:rPr>
              <a:t> Direct en un sobre simple con una dirección de remitente en Omaha, NE.</a:t>
            </a:r>
          </a:p>
          <a:p>
            <a:pPr marL="342900" indent="-342900">
              <a:spcAft>
                <a:spcPts val="1200"/>
              </a:spcAft>
              <a:buFont typeface="Arial" panose="020B0604020202020204" pitchFamily="34" charset="0"/>
              <a:buChar char="•"/>
            </a:pPr>
            <a:r>
              <a:rPr lang="es-ES" sz="2000" b="1" dirty="0">
                <a:solidFill>
                  <a:srgbClr val="212529"/>
                </a:solidFill>
                <a:highlight>
                  <a:srgbClr val="FFFFFF"/>
                </a:highlight>
                <a:latin typeface="Roboto" panose="02000000000000000000" pitchFamily="2" charset="0"/>
                <a:ea typeface="Roboto Medium" panose="02000000000000000000" pitchFamily="2" charset="0"/>
                <a:cs typeface="Roboto Medium" panose="02000000000000000000" pitchFamily="2" charset="0"/>
              </a:rPr>
              <a:t>Paso 2: Activa tu tarjeta</a:t>
            </a:r>
          </a:p>
          <a:p>
            <a:pPr marL="342900" indent="-342900">
              <a:spcAft>
                <a:spcPts val="1200"/>
              </a:spcAft>
              <a:buFont typeface="Arial" panose="020B0604020202020204" pitchFamily="34" charset="0"/>
              <a:buChar char="•"/>
            </a:pPr>
            <a:r>
              <a:rPr lang="es-ES" sz="2000" b="1" dirty="0">
                <a:solidFill>
                  <a:srgbClr val="212529"/>
                </a:solidFill>
                <a:highlight>
                  <a:srgbClr val="FFFFFF"/>
                </a:highlight>
                <a:latin typeface="Roboto" panose="02000000000000000000" pitchFamily="2" charset="0"/>
                <a:ea typeface="Roboto Medium" panose="02000000000000000000" pitchFamily="2" charset="0"/>
                <a:cs typeface="Roboto Medium" panose="02000000000000000000" pitchFamily="2" charset="0"/>
              </a:rPr>
              <a:t>Paso 3: Utilice su tarjeta </a:t>
            </a:r>
            <a:r>
              <a:rPr lang="es-ES" sz="2000" dirty="0">
                <a:solidFill>
                  <a:srgbClr val="212529"/>
                </a:solidFill>
                <a:highlight>
                  <a:srgbClr val="FFFFFF"/>
                </a:highlight>
                <a:latin typeface="Roboto" panose="02000000000000000000" pitchFamily="2" charset="0"/>
                <a:ea typeface="Roboto Medium" panose="02000000000000000000" pitchFamily="2" charset="0"/>
                <a:cs typeface="Roboto Medium" panose="02000000000000000000" pitchFamily="2" charset="0"/>
              </a:rPr>
              <a:t>dondequiera que se acepten VISA</a:t>
            </a:r>
            <a:endParaRPr lang="en-US" sz="2000" dirty="0">
              <a:solidFill>
                <a:srgbClr val="212529"/>
              </a:solidFill>
              <a:highlight>
                <a:srgbClr val="FFFFFF"/>
              </a:highlight>
              <a:latin typeface="Roboto" panose="02000000000000000000" pitchFamily="2" charset="0"/>
              <a:ea typeface="Roboto Medium" panose="02000000000000000000" pitchFamily="2" charset="0"/>
              <a:cs typeface="Roboto Medium" panose="02000000000000000000" pitchFamily="2" charset="0"/>
            </a:endParaRPr>
          </a:p>
          <a:p>
            <a:pPr lvl="1">
              <a:spcAft>
                <a:spcPts val="1200"/>
              </a:spcAft>
            </a:pPr>
            <a:r>
              <a:rPr lang="es-ES" sz="2000" b="1" dirty="0">
                <a:solidFill>
                  <a:srgbClr val="212529"/>
                </a:solidFill>
                <a:highlight>
                  <a:srgbClr val="FFFFFF"/>
                </a:highlight>
                <a:latin typeface="Roboto Medium" panose="02000000000000000000" pitchFamily="2" charset="0"/>
                <a:ea typeface="Roboto Medium" panose="02000000000000000000" pitchFamily="2" charset="0"/>
                <a:cs typeface="Roboto Medium" panose="02000000000000000000" pitchFamily="2" charset="0"/>
              </a:rPr>
              <a:t>Ayuda con tarjeta de débito: </a:t>
            </a:r>
            <a:r>
              <a:rPr lang="es-ES" sz="2000" b="1" dirty="0">
                <a:solidFill>
                  <a:srgbClr val="2D98AF"/>
                </a:solidFill>
                <a:highlight>
                  <a:srgbClr val="FFFFFF"/>
                </a:highlight>
                <a:latin typeface="Roboto Medium" panose="02000000000000000000" pitchFamily="2" charset="0"/>
                <a:ea typeface="Roboto Medium" panose="02000000000000000000" pitchFamily="2" charset="0"/>
                <a:cs typeface="Roboto Medium" panose="02000000000000000000" pitchFamily="2" charset="0"/>
              </a:rPr>
              <a:t>myleavebenefits.nj.gov/</a:t>
            </a:r>
            <a:r>
              <a:rPr lang="es-ES" sz="2000" b="1" dirty="0" err="1">
                <a:solidFill>
                  <a:srgbClr val="2D98AF"/>
                </a:solidFill>
                <a:highlight>
                  <a:srgbClr val="FFFFFF"/>
                </a:highlight>
                <a:latin typeface="Roboto Medium" panose="02000000000000000000" pitchFamily="2" charset="0"/>
                <a:ea typeface="Roboto Medium" panose="02000000000000000000" pitchFamily="2" charset="0"/>
                <a:cs typeface="Roboto Medium" panose="02000000000000000000" pitchFamily="2" charset="0"/>
              </a:rPr>
              <a:t>payment</a:t>
            </a:r>
            <a:r>
              <a:rPr lang="es-ES" sz="2000" b="1" dirty="0">
                <a:solidFill>
                  <a:srgbClr val="2D98AF"/>
                </a:solidFill>
                <a:highlight>
                  <a:srgbClr val="FFFFFF"/>
                </a:highlight>
                <a:latin typeface="Roboto Medium" panose="02000000000000000000" pitchFamily="2" charset="0"/>
                <a:ea typeface="Roboto Medium" panose="02000000000000000000" pitchFamily="2" charset="0"/>
                <a:cs typeface="Roboto Medium" panose="02000000000000000000" pitchFamily="2" charset="0"/>
              </a:rPr>
              <a:t> </a:t>
            </a:r>
            <a:r>
              <a:rPr lang="es-ES" sz="2000" dirty="0">
                <a:solidFill>
                  <a:srgbClr val="212529"/>
                </a:solidFill>
                <a:highlight>
                  <a:srgbClr val="FFFFFF"/>
                </a:highlight>
                <a:latin typeface="Roboto Medium" panose="02000000000000000000" pitchFamily="2" charset="0"/>
                <a:ea typeface="Roboto Medium" panose="02000000000000000000" pitchFamily="2" charset="0"/>
                <a:cs typeface="Roboto Medium" panose="02000000000000000000" pitchFamily="2" charset="0"/>
              </a:rPr>
              <a:t>o llame al </a:t>
            </a:r>
            <a:r>
              <a:rPr lang="es-ES" sz="2000" b="1" dirty="0">
                <a:solidFill>
                  <a:srgbClr val="2D98AF"/>
                </a:solidFill>
                <a:highlight>
                  <a:srgbClr val="FFFFFF"/>
                </a:highlight>
                <a:latin typeface="Roboto Medium" panose="02000000000000000000" pitchFamily="2" charset="0"/>
                <a:ea typeface="Roboto Medium" panose="02000000000000000000" pitchFamily="2" charset="0"/>
                <a:cs typeface="Roboto Medium" panose="02000000000000000000" pitchFamily="2" charset="0"/>
              </a:rPr>
              <a:t>888-292-0059</a:t>
            </a:r>
            <a:endParaRPr lang="en-US" sz="2000" b="1" i="0" dirty="0">
              <a:solidFill>
                <a:srgbClr val="2D98AF"/>
              </a:solidFill>
              <a:effectLst/>
              <a:highlight>
                <a:srgbClr val="FFFFFF"/>
              </a:highlight>
            </a:endParaRPr>
          </a:p>
          <a:p>
            <a:pPr algn="l"/>
            <a:endParaRPr lang="en-US" sz="2000" b="0" i="0" dirty="0">
              <a:solidFill>
                <a:srgbClr val="212529"/>
              </a:solidFill>
              <a:effectLst/>
              <a:highlight>
                <a:srgbClr val="FFFFFF"/>
              </a:highlight>
            </a:endParaRPr>
          </a:p>
        </p:txBody>
      </p:sp>
      <p:sp>
        <p:nvSpPr>
          <p:cNvPr id="3" name="Rectangle 2">
            <a:extLst>
              <a:ext uri="{FF2B5EF4-FFF2-40B4-BE49-F238E27FC236}">
                <a16:creationId xmlns:a16="http://schemas.microsoft.com/office/drawing/2014/main" id="{7F30F303-F0CA-11D5-F0AE-0E3D6BDA4233}"/>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5677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1B789-8B6A-D37F-0EB8-38BA03E87A1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F21FF76C-FD52-18A8-DA84-6591B67404C7}"/>
              </a:ext>
            </a:extLst>
          </p:cNvPr>
          <p:cNvPicPr>
            <a:picLocks noChangeAspect="1"/>
          </p:cNvPicPr>
          <p:nvPr/>
        </p:nvPicPr>
        <p:blipFill>
          <a:blip r:embed="rId3"/>
          <a:stretch>
            <a:fillRect/>
          </a:stretch>
        </p:blipFill>
        <p:spPr>
          <a:xfrm>
            <a:off x="0" y="-1908"/>
            <a:ext cx="9144000" cy="6858000"/>
          </a:xfrm>
          <a:prstGeom prst="rect">
            <a:avLst/>
          </a:prstGeom>
        </p:spPr>
      </p:pic>
      <p:sp>
        <p:nvSpPr>
          <p:cNvPr id="6" name="TextBox 5">
            <a:extLst>
              <a:ext uri="{FF2B5EF4-FFF2-40B4-BE49-F238E27FC236}">
                <a16:creationId xmlns:a16="http://schemas.microsoft.com/office/drawing/2014/main" id="{AA4502EF-1983-5BBB-79CF-E0F7835D0A59}"/>
              </a:ext>
            </a:extLst>
          </p:cNvPr>
          <p:cNvSpPr txBox="1"/>
          <p:nvPr/>
        </p:nvSpPr>
        <p:spPr>
          <a:xfrm>
            <a:off x="185604" y="472112"/>
            <a:ext cx="8668148" cy="1029021"/>
          </a:xfrm>
          <a:prstGeom prst="rect">
            <a:avLst/>
          </a:prstGeom>
          <a:noFill/>
        </p:spPr>
        <p:txBody>
          <a:bodyPr wrap="square" lIns="0" tIns="0" rIns="0" bIns="0" rtlCol="0" anchor="t">
            <a:noAutofit/>
          </a:bodyPr>
          <a:lstStyle/>
          <a:p>
            <a:r>
              <a:rPr lang="en-US" sz="4000" b="1" dirty="0">
                <a:solidFill>
                  <a:srgbClr val="161F48"/>
                </a:solidFill>
                <a:latin typeface="Roboto Black"/>
                <a:ea typeface="Roboto Black"/>
              </a:rPr>
              <a:t>PRIVATE PLANS</a:t>
            </a:r>
            <a:endParaRPr lang="en-US" dirty="0"/>
          </a:p>
        </p:txBody>
      </p:sp>
      <p:sp>
        <p:nvSpPr>
          <p:cNvPr id="5" name="TextBox 4">
            <a:extLst>
              <a:ext uri="{FF2B5EF4-FFF2-40B4-BE49-F238E27FC236}">
                <a16:creationId xmlns:a16="http://schemas.microsoft.com/office/drawing/2014/main" id="{52BD787E-D1EB-45A7-DB29-55FBC8F00C26}"/>
              </a:ext>
            </a:extLst>
          </p:cNvPr>
          <p:cNvSpPr txBox="1"/>
          <p:nvPr/>
        </p:nvSpPr>
        <p:spPr>
          <a:xfrm>
            <a:off x="446771" y="2122137"/>
            <a:ext cx="8250458" cy="1736662"/>
          </a:xfrm>
          <a:prstGeom prst="rect">
            <a:avLst/>
          </a:prstGeom>
          <a:noFill/>
        </p:spPr>
        <p:txBody>
          <a:bodyPr wrap="square" lIns="0" tIns="0" rIns="0" bIns="0" rtlCol="0" anchor="t">
            <a:noAutofit/>
          </a:bodyPr>
          <a:lstStyle/>
          <a:p>
            <a:pPr marL="285750" indent="-285750" fontAlgn="base">
              <a:buFont typeface="Arial" panose="020B0604020202020204" pitchFamily="34" charset="0"/>
              <a:buChar char="•"/>
            </a:pPr>
            <a:r>
              <a:rPr lang="en-US" sz="1600" dirty="0"/>
              <a:t>Los </a:t>
            </a:r>
            <a:r>
              <a:rPr lang="en-US" sz="1600" dirty="0" err="1"/>
              <a:t>empleadores</a:t>
            </a:r>
            <a:r>
              <a:rPr lang="en-US" sz="1600" dirty="0"/>
              <a:t> </a:t>
            </a:r>
            <a:r>
              <a:rPr lang="en-US" sz="1600" dirty="0" err="1"/>
              <a:t>pueden</a:t>
            </a:r>
            <a:r>
              <a:rPr lang="en-US" sz="1600" dirty="0"/>
              <a:t> </a:t>
            </a:r>
            <a:r>
              <a:rPr lang="en-US" sz="1600" dirty="0" err="1"/>
              <a:t>optar</a:t>
            </a:r>
            <a:r>
              <a:rPr lang="en-US" sz="1600" dirty="0"/>
              <a:t> </a:t>
            </a:r>
            <a:r>
              <a:rPr lang="en-US" sz="1600" dirty="0" err="1"/>
              <a:t>por</a:t>
            </a:r>
            <a:r>
              <a:rPr lang="en-US" sz="1600" dirty="0"/>
              <a:t> </a:t>
            </a:r>
            <a:r>
              <a:rPr lang="en-US" sz="1600" dirty="0" err="1"/>
              <a:t>ofrecer</a:t>
            </a:r>
            <a:r>
              <a:rPr lang="en-US" sz="1600" dirty="0"/>
              <a:t> </a:t>
            </a:r>
            <a:r>
              <a:rPr lang="en-US" sz="1600" dirty="0" err="1"/>
              <a:t>beneficios</a:t>
            </a:r>
            <a:r>
              <a:rPr lang="en-US" sz="1600" dirty="0"/>
              <a:t> a </a:t>
            </a:r>
            <a:r>
              <a:rPr lang="en-US" sz="1600" dirty="0" err="1"/>
              <a:t>través</a:t>
            </a:r>
            <a:r>
              <a:rPr lang="en-US" sz="1600" dirty="0"/>
              <a:t> de planes privados </a:t>
            </a:r>
            <a:r>
              <a:rPr lang="en-US" sz="1600" dirty="0" err="1"/>
              <a:t>en</a:t>
            </a:r>
            <a:r>
              <a:rPr lang="en-US" sz="1600" dirty="0"/>
              <a:t> </a:t>
            </a:r>
            <a:r>
              <a:rPr lang="en-US" sz="1600" dirty="0" err="1"/>
              <a:t>lugar</a:t>
            </a:r>
            <a:r>
              <a:rPr lang="en-US" sz="1600" dirty="0"/>
              <a:t> del plan </a:t>
            </a:r>
            <a:r>
              <a:rPr lang="en-US" sz="1600" dirty="0" err="1"/>
              <a:t>estatal</a:t>
            </a:r>
            <a:r>
              <a:rPr lang="en-US" sz="1600" dirty="0"/>
              <a:t>. </a:t>
            </a:r>
            <a:r>
              <a:rPr lang="en-US" sz="1600" dirty="0" err="1"/>
              <a:t>Estos</a:t>
            </a:r>
            <a:r>
              <a:rPr lang="en-US" sz="1600" dirty="0"/>
              <a:t> planes privados </a:t>
            </a:r>
            <a:r>
              <a:rPr lang="en-US" sz="1600" dirty="0" err="1"/>
              <a:t>deben</a:t>
            </a:r>
            <a:r>
              <a:rPr lang="en-US" sz="1600" dirty="0"/>
              <a:t> ser </a:t>
            </a:r>
            <a:r>
              <a:rPr lang="en-US" sz="1600" dirty="0" err="1"/>
              <a:t>aprobados</a:t>
            </a:r>
            <a:r>
              <a:rPr lang="en-US" sz="1600" dirty="0"/>
              <a:t> </a:t>
            </a:r>
            <a:r>
              <a:rPr lang="en-US" sz="1600" dirty="0" err="1"/>
              <a:t>por</a:t>
            </a:r>
            <a:r>
              <a:rPr lang="en-US" sz="1600" dirty="0"/>
              <a:t> la División y </a:t>
            </a:r>
            <a:r>
              <a:rPr lang="en-US" sz="1600" dirty="0" err="1"/>
              <a:t>ofrecer</a:t>
            </a:r>
            <a:r>
              <a:rPr lang="en-US" sz="1600" dirty="0"/>
              <a:t> </a:t>
            </a:r>
            <a:r>
              <a:rPr lang="en-US" sz="1600" dirty="0" err="1"/>
              <a:t>los</a:t>
            </a:r>
            <a:r>
              <a:rPr lang="en-US" sz="1600" dirty="0"/>
              <a:t> </a:t>
            </a:r>
            <a:r>
              <a:rPr lang="en-US" sz="1600" dirty="0" err="1"/>
              <a:t>mismos</a:t>
            </a:r>
            <a:r>
              <a:rPr lang="en-US" sz="1600" dirty="0"/>
              <a:t> </a:t>
            </a:r>
            <a:r>
              <a:rPr lang="en-US" sz="1600" dirty="0" err="1"/>
              <a:t>beneficios</a:t>
            </a:r>
            <a:r>
              <a:rPr lang="en-US" sz="1600" dirty="0"/>
              <a:t> o </a:t>
            </a:r>
            <a:r>
              <a:rPr lang="en-US" sz="1600" dirty="0" err="1"/>
              <a:t>mejores</a:t>
            </a:r>
            <a:r>
              <a:rPr lang="en-US" sz="1600" dirty="0"/>
              <a:t>. </a:t>
            </a:r>
          </a:p>
          <a:p>
            <a:pPr marL="285750" indent="-285750" fontAlgn="base">
              <a:buFont typeface="Arial" panose="020B0604020202020204" pitchFamily="34" charset="0"/>
              <a:buChar char="•"/>
            </a:pPr>
            <a:endParaRPr lang="en-US" sz="1600" dirty="0"/>
          </a:p>
          <a:p>
            <a:pPr marL="285750" indent="-285750" fontAlgn="base">
              <a:buFont typeface="Arial" panose="020B0604020202020204" pitchFamily="34" charset="0"/>
              <a:buChar char="•"/>
            </a:pPr>
            <a:r>
              <a:rPr lang="en-US" sz="1600" dirty="0"/>
              <a:t>Los planes privados son </a:t>
            </a:r>
            <a:r>
              <a:rPr lang="en-US" sz="1600" dirty="0" err="1"/>
              <a:t>más</a:t>
            </a:r>
            <a:r>
              <a:rPr lang="en-US" sz="1600" dirty="0"/>
              <a:t> </a:t>
            </a:r>
            <a:r>
              <a:rPr lang="en-US" sz="1600" dirty="0" err="1"/>
              <a:t>comunes</a:t>
            </a:r>
            <a:r>
              <a:rPr lang="en-US" sz="1600" dirty="0"/>
              <a:t> para </a:t>
            </a:r>
            <a:r>
              <a:rPr lang="en-US" sz="1600" dirty="0" err="1"/>
              <a:t>los</a:t>
            </a:r>
            <a:r>
              <a:rPr lang="en-US" sz="1600" dirty="0"/>
              <a:t> </a:t>
            </a:r>
            <a:r>
              <a:rPr lang="en-US" sz="1600" dirty="0" err="1"/>
              <a:t>beneficios</a:t>
            </a:r>
            <a:r>
              <a:rPr lang="en-US" sz="1600" dirty="0"/>
              <a:t> </a:t>
            </a:r>
            <a:r>
              <a:rPr lang="en-US" sz="1600" dirty="0" err="1"/>
              <a:t>por</a:t>
            </a:r>
            <a:r>
              <a:rPr lang="en-US" sz="1600" dirty="0"/>
              <a:t> </a:t>
            </a:r>
            <a:r>
              <a:rPr lang="en-US" sz="1600" dirty="0" err="1"/>
              <a:t>discapacidad</a:t>
            </a:r>
            <a:r>
              <a:rPr lang="en-US" sz="1600" dirty="0"/>
              <a:t>. </a:t>
            </a:r>
            <a:r>
              <a:rPr lang="en-US" sz="1600" dirty="0" err="1"/>
              <a:t>Aproximadamente</a:t>
            </a:r>
            <a:r>
              <a:rPr lang="en-US" sz="1600" dirty="0"/>
              <a:t> 1/3 de </a:t>
            </a:r>
            <a:r>
              <a:rPr lang="en-US" sz="1600" dirty="0" err="1"/>
              <a:t>los</a:t>
            </a:r>
            <a:r>
              <a:rPr lang="en-US" sz="1600" dirty="0"/>
              <a:t> </a:t>
            </a:r>
            <a:r>
              <a:rPr lang="en-US" sz="1600" dirty="0" err="1"/>
              <a:t>trabajadores</a:t>
            </a:r>
            <a:r>
              <a:rPr lang="en-US" sz="1600" dirty="0"/>
              <a:t> de NJ </a:t>
            </a:r>
            <a:r>
              <a:rPr lang="en-US" sz="1600" dirty="0" err="1"/>
              <a:t>están</a:t>
            </a:r>
            <a:r>
              <a:rPr lang="en-US" sz="1600" dirty="0"/>
              <a:t> </a:t>
            </a:r>
            <a:r>
              <a:rPr lang="en-US" sz="1600" dirty="0" err="1"/>
              <a:t>cubiertos</a:t>
            </a:r>
            <a:r>
              <a:rPr lang="en-US" sz="1600" dirty="0"/>
              <a:t> </a:t>
            </a:r>
            <a:r>
              <a:rPr lang="en-US" sz="1600" dirty="0" err="1"/>
              <a:t>por</a:t>
            </a:r>
            <a:r>
              <a:rPr lang="en-US" sz="1600" dirty="0"/>
              <a:t> planes privados. </a:t>
            </a:r>
          </a:p>
          <a:p>
            <a:pPr marL="285750" indent="-285750" fontAlgn="base">
              <a:buFont typeface="Arial" panose="020B0604020202020204" pitchFamily="34" charset="0"/>
              <a:buChar char="•"/>
            </a:pPr>
            <a:endParaRPr lang="en-US" sz="1600" dirty="0"/>
          </a:p>
          <a:p>
            <a:pPr marL="285750" indent="-285750" fontAlgn="base">
              <a:buFont typeface="Arial" panose="020B0604020202020204" pitchFamily="34" charset="0"/>
              <a:buChar char="•"/>
            </a:pPr>
            <a:r>
              <a:rPr lang="en-US" sz="1600" dirty="0" err="1"/>
              <a:t>Contacta</a:t>
            </a:r>
            <a:r>
              <a:rPr lang="en-US" sz="1600" dirty="0"/>
              <a:t> al Departamento de </a:t>
            </a:r>
            <a:r>
              <a:rPr lang="en-US" sz="1600" dirty="0" err="1"/>
              <a:t>Recursos</a:t>
            </a:r>
            <a:r>
              <a:rPr lang="en-US" sz="1600" dirty="0"/>
              <a:t> Humanos de </a:t>
            </a:r>
            <a:r>
              <a:rPr lang="en-US" sz="1600" dirty="0" err="1"/>
              <a:t>tu</a:t>
            </a:r>
            <a:r>
              <a:rPr lang="en-US" sz="1600" dirty="0"/>
              <a:t> </a:t>
            </a:r>
            <a:r>
              <a:rPr lang="en-US" sz="1600" dirty="0" err="1"/>
              <a:t>empleador</a:t>
            </a:r>
            <a:r>
              <a:rPr lang="en-US" sz="1600" dirty="0"/>
              <a:t> para saber </a:t>
            </a:r>
            <a:r>
              <a:rPr lang="en-US" sz="1600" dirty="0" err="1"/>
              <a:t>cómo</a:t>
            </a:r>
            <a:r>
              <a:rPr lang="en-US" sz="1600" dirty="0"/>
              <a:t> </a:t>
            </a:r>
            <a:r>
              <a:rPr lang="en-US" sz="1600" dirty="0" err="1"/>
              <a:t>aplicar</a:t>
            </a:r>
            <a:r>
              <a:rPr lang="en-US" sz="1600" dirty="0"/>
              <a:t> </a:t>
            </a:r>
            <a:r>
              <a:rPr lang="en-US" sz="1600" dirty="0" err="1"/>
              <a:t>directamente</a:t>
            </a:r>
            <a:r>
              <a:rPr lang="en-US" sz="1600" dirty="0"/>
              <a:t> con la </a:t>
            </a:r>
            <a:r>
              <a:rPr lang="en-US" sz="1600" dirty="0" err="1"/>
              <a:t>aseguradora</a:t>
            </a:r>
            <a:r>
              <a:rPr lang="en-US" sz="1600" dirty="0"/>
              <a:t> y </a:t>
            </a:r>
            <a:r>
              <a:rPr lang="en-US" sz="1600" dirty="0" err="1"/>
              <a:t>evitar</a:t>
            </a:r>
            <a:r>
              <a:rPr lang="en-US" sz="1600" dirty="0"/>
              <a:t> </a:t>
            </a:r>
            <a:r>
              <a:rPr lang="en-US" sz="1600" dirty="0" err="1"/>
              <a:t>retrasos</a:t>
            </a:r>
            <a:r>
              <a:rPr lang="en-US" sz="1600" dirty="0"/>
              <a:t>. Si </a:t>
            </a:r>
            <a:r>
              <a:rPr lang="en-US" sz="1600" dirty="0" err="1"/>
              <a:t>aplicas</a:t>
            </a:r>
            <a:r>
              <a:rPr lang="en-US" sz="1600" dirty="0"/>
              <a:t> </a:t>
            </a:r>
            <a:r>
              <a:rPr lang="en-US" sz="1600" dirty="0" err="1"/>
              <a:t>por</a:t>
            </a:r>
            <a:r>
              <a:rPr lang="en-US" sz="1600" dirty="0"/>
              <a:t> error a </a:t>
            </a:r>
            <a:r>
              <a:rPr lang="en-US" sz="1600" dirty="0" err="1"/>
              <a:t>través</a:t>
            </a:r>
            <a:r>
              <a:rPr lang="en-US" sz="1600" dirty="0"/>
              <a:t> de la </a:t>
            </a:r>
            <a:r>
              <a:rPr lang="en-US" sz="1600" dirty="0" err="1"/>
              <a:t>aplicación</a:t>
            </a:r>
            <a:r>
              <a:rPr lang="en-US" sz="1600" dirty="0"/>
              <a:t> del NJDOL, </a:t>
            </a:r>
            <a:r>
              <a:rPr lang="en-US" sz="1600" dirty="0" err="1"/>
              <a:t>tomará</a:t>
            </a:r>
            <a:r>
              <a:rPr lang="en-US" sz="1600" dirty="0"/>
              <a:t> de 4 a 5 </a:t>
            </a:r>
            <a:r>
              <a:rPr lang="en-US" sz="1600" dirty="0" err="1"/>
              <a:t>semanas</a:t>
            </a:r>
            <a:r>
              <a:rPr lang="en-US" sz="1600" dirty="0"/>
              <a:t> ser </a:t>
            </a:r>
            <a:r>
              <a:rPr lang="en-US" sz="1600" dirty="0" err="1"/>
              <a:t>redirigido</a:t>
            </a:r>
            <a:r>
              <a:rPr lang="en-US" sz="1600" dirty="0"/>
              <a:t>. </a:t>
            </a:r>
          </a:p>
          <a:p>
            <a:pPr fontAlgn="base"/>
            <a:endParaRPr lang="en-US" sz="1600" dirty="0"/>
          </a:p>
          <a:p>
            <a:pPr marL="285750" indent="-285750" fontAlgn="base">
              <a:buFont typeface="Arial" panose="020B0604020202020204" pitchFamily="34" charset="0"/>
              <a:buChar char="•"/>
            </a:pPr>
            <a:r>
              <a:rPr lang="en-US" sz="1600" dirty="0"/>
              <a:t>A </a:t>
            </a:r>
            <a:r>
              <a:rPr lang="en-US" sz="1600" dirty="0" err="1"/>
              <a:t>veces</a:t>
            </a:r>
            <a:r>
              <a:rPr lang="en-US" sz="1600" dirty="0"/>
              <a:t>, las </a:t>
            </a:r>
            <a:r>
              <a:rPr lang="en-US" sz="1600" dirty="0" err="1"/>
              <a:t>aseguradoras</a:t>
            </a:r>
            <a:r>
              <a:rPr lang="en-US" sz="1600" dirty="0"/>
              <a:t> de planes privados </a:t>
            </a:r>
            <a:r>
              <a:rPr lang="en-US" sz="1600" dirty="0" err="1"/>
              <a:t>niegan</a:t>
            </a:r>
            <a:r>
              <a:rPr lang="en-US" sz="1600" dirty="0"/>
              <a:t> </a:t>
            </a:r>
            <a:r>
              <a:rPr lang="en-US" sz="1600" dirty="0" err="1"/>
              <a:t>reclamaciones</a:t>
            </a:r>
            <a:r>
              <a:rPr lang="en-US" sz="1600" dirty="0"/>
              <a:t> que </a:t>
            </a:r>
            <a:r>
              <a:rPr lang="en-US" sz="1600" dirty="0" err="1"/>
              <a:t>deberían</a:t>
            </a:r>
            <a:r>
              <a:rPr lang="en-US" sz="1600" dirty="0"/>
              <a:t> ser </a:t>
            </a:r>
            <a:r>
              <a:rPr lang="en-US" sz="1600" dirty="0" err="1"/>
              <a:t>elegibles</a:t>
            </a:r>
            <a:r>
              <a:rPr lang="en-US" sz="1600" dirty="0"/>
              <a:t>. Si </a:t>
            </a:r>
            <a:r>
              <a:rPr lang="en-US" sz="1600" dirty="0" err="1"/>
              <a:t>niegan</a:t>
            </a:r>
            <a:r>
              <a:rPr lang="en-US" sz="1600" dirty="0"/>
              <a:t> </a:t>
            </a:r>
            <a:r>
              <a:rPr lang="en-US" sz="1600" dirty="0" err="1"/>
              <a:t>tu</a:t>
            </a:r>
            <a:r>
              <a:rPr lang="en-US" sz="1600" dirty="0"/>
              <a:t> </a:t>
            </a:r>
            <a:r>
              <a:rPr lang="en-US" sz="1600" dirty="0" err="1"/>
              <a:t>reclamación</a:t>
            </a:r>
            <a:r>
              <a:rPr lang="en-US" sz="1600" dirty="0"/>
              <a:t> </a:t>
            </a:r>
            <a:r>
              <a:rPr lang="en-US" sz="1600" dirty="0" err="1"/>
              <a:t>injustamente</a:t>
            </a:r>
            <a:r>
              <a:rPr lang="en-US" sz="1600" dirty="0"/>
              <a:t> o no </a:t>
            </a:r>
            <a:r>
              <a:rPr lang="en-US" sz="1600" dirty="0" err="1"/>
              <a:t>te</a:t>
            </a:r>
            <a:r>
              <a:rPr lang="en-US" sz="1600" dirty="0"/>
              <a:t> </a:t>
            </a:r>
            <a:r>
              <a:rPr lang="en-US" sz="1600" dirty="0" err="1"/>
              <a:t>otorgan</a:t>
            </a:r>
            <a:r>
              <a:rPr lang="en-US" sz="1600" dirty="0"/>
              <a:t> </a:t>
            </a:r>
            <a:r>
              <a:rPr lang="en-US" sz="1600" dirty="0" err="1"/>
              <a:t>todos</a:t>
            </a:r>
            <a:r>
              <a:rPr lang="en-US" sz="1600" dirty="0"/>
              <a:t> </a:t>
            </a:r>
            <a:r>
              <a:rPr lang="en-US" sz="1600" dirty="0" err="1"/>
              <a:t>los</a:t>
            </a:r>
            <a:r>
              <a:rPr lang="en-US" sz="1600" dirty="0"/>
              <a:t> </a:t>
            </a:r>
            <a:r>
              <a:rPr lang="en-US" sz="1600" dirty="0" err="1"/>
              <a:t>beneficios</a:t>
            </a:r>
            <a:r>
              <a:rPr lang="en-US" sz="1600" dirty="0"/>
              <a:t> que </a:t>
            </a:r>
            <a:r>
              <a:rPr lang="en-US" sz="1600" dirty="0" err="1"/>
              <a:t>te</a:t>
            </a:r>
            <a:r>
              <a:rPr lang="en-US" sz="1600" dirty="0"/>
              <a:t> </a:t>
            </a:r>
            <a:r>
              <a:rPr lang="en-US" sz="1600" dirty="0" err="1"/>
              <a:t>corresponden</a:t>
            </a:r>
            <a:r>
              <a:rPr lang="en-US" sz="1600" dirty="0"/>
              <a:t>, </a:t>
            </a:r>
            <a:r>
              <a:rPr lang="en-US" sz="1600" dirty="0" err="1"/>
              <a:t>podemos</a:t>
            </a:r>
            <a:r>
              <a:rPr lang="en-US" sz="1600" dirty="0"/>
              <a:t> </a:t>
            </a:r>
            <a:r>
              <a:rPr lang="en-US" sz="1600" dirty="0" err="1"/>
              <a:t>trabajar</a:t>
            </a:r>
            <a:r>
              <a:rPr lang="en-US" sz="1600" dirty="0"/>
              <a:t> con la </a:t>
            </a:r>
            <a:r>
              <a:rPr lang="en-US" sz="1600" dirty="0" err="1"/>
              <a:t>aseguradora</a:t>
            </a:r>
            <a:r>
              <a:rPr lang="en-US" sz="1600" dirty="0"/>
              <a:t> para </a:t>
            </a:r>
            <a:r>
              <a:rPr lang="en-US" sz="1600" dirty="0" err="1"/>
              <a:t>corregir</a:t>
            </a:r>
            <a:r>
              <a:rPr lang="en-US" sz="1600" dirty="0"/>
              <a:t> </a:t>
            </a:r>
            <a:r>
              <a:rPr lang="en-US" sz="1600" dirty="0" err="1"/>
              <a:t>esto</a:t>
            </a:r>
            <a:r>
              <a:rPr lang="en-US" sz="1600" dirty="0"/>
              <a:t>. </a:t>
            </a:r>
            <a:r>
              <a:rPr lang="en-US" sz="1600" dirty="0" err="1"/>
              <a:t>Tienes</a:t>
            </a:r>
            <a:r>
              <a:rPr lang="en-US" sz="1600" dirty="0"/>
              <a:t> un </a:t>
            </a:r>
            <a:r>
              <a:rPr lang="en-US" sz="1600" dirty="0" err="1"/>
              <a:t>año</a:t>
            </a:r>
            <a:r>
              <a:rPr lang="en-US" sz="1600" dirty="0"/>
              <a:t> para </a:t>
            </a:r>
            <a:r>
              <a:rPr lang="en-US" sz="1600" dirty="0" err="1"/>
              <a:t>apelar</a:t>
            </a:r>
            <a:r>
              <a:rPr lang="en-US" sz="1600" dirty="0"/>
              <a:t> la </a:t>
            </a:r>
            <a:r>
              <a:rPr lang="en-US" sz="1600" dirty="0" err="1"/>
              <a:t>decisión</a:t>
            </a:r>
            <a:r>
              <a:rPr lang="en-US" sz="1600" dirty="0"/>
              <a:t> de la </a:t>
            </a:r>
            <a:r>
              <a:rPr lang="en-US" sz="1600" dirty="0" err="1"/>
              <a:t>aseguradora</a:t>
            </a:r>
            <a:r>
              <a:rPr lang="en-US" sz="1600" dirty="0"/>
              <a:t> con </a:t>
            </a:r>
            <a:r>
              <a:rPr lang="en-US" sz="1600" dirty="0" err="1"/>
              <a:t>nosotros</a:t>
            </a:r>
            <a:r>
              <a:rPr lang="en-US" sz="1600" dirty="0"/>
              <a:t>. </a:t>
            </a:r>
            <a:r>
              <a:rPr lang="en-US" sz="1600" dirty="0" err="1"/>
              <a:t>Puedes</a:t>
            </a:r>
            <a:r>
              <a:rPr lang="en-US" sz="1600" dirty="0"/>
              <a:t> </a:t>
            </a:r>
            <a:r>
              <a:rPr lang="en-US" sz="1600" dirty="0" err="1"/>
              <a:t>enviar</a:t>
            </a:r>
            <a:r>
              <a:rPr lang="en-US" sz="1600" dirty="0"/>
              <a:t> </a:t>
            </a:r>
            <a:r>
              <a:rPr lang="en-US" sz="1600" dirty="0" err="1"/>
              <a:t>tu</a:t>
            </a:r>
            <a:r>
              <a:rPr lang="en-US" sz="1600" dirty="0"/>
              <a:t> </a:t>
            </a:r>
            <a:r>
              <a:rPr lang="en-US" sz="1600" dirty="0" err="1"/>
              <a:t>apelación</a:t>
            </a:r>
            <a:r>
              <a:rPr lang="en-US" sz="1600" dirty="0"/>
              <a:t> </a:t>
            </a:r>
            <a:r>
              <a:rPr lang="en-US" sz="1600" dirty="0" err="1"/>
              <a:t>por</a:t>
            </a:r>
            <a:r>
              <a:rPr lang="en-US" sz="1600" dirty="0"/>
              <a:t> </a:t>
            </a:r>
            <a:r>
              <a:rPr lang="en-US" sz="1600" dirty="0" err="1"/>
              <a:t>correo</a:t>
            </a:r>
            <a:r>
              <a:rPr lang="en-US" sz="1600" dirty="0"/>
              <a:t> o </a:t>
            </a:r>
            <a:r>
              <a:rPr lang="en-US" sz="1600" dirty="0" err="1"/>
              <a:t>en</a:t>
            </a:r>
            <a:r>
              <a:rPr lang="en-US" sz="1600" dirty="0"/>
              <a:t> </a:t>
            </a:r>
            <a:r>
              <a:rPr lang="en-US" sz="1600" dirty="0" err="1"/>
              <a:t>línea</a:t>
            </a:r>
            <a:r>
              <a:rPr lang="en-US" sz="1600" dirty="0"/>
              <a:t>. </a:t>
            </a:r>
          </a:p>
          <a:p>
            <a:pPr marL="285750" indent="-285750" fontAlgn="base">
              <a:buFont typeface="Arial" panose="020B0604020202020204" pitchFamily="34" charset="0"/>
              <a:buChar char="•"/>
            </a:pPr>
            <a:endParaRPr lang="en-US" sz="1600" dirty="0"/>
          </a:p>
          <a:p>
            <a:pPr marL="285750" indent="-285750" fontAlgn="base">
              <a:buFont typeface="Arial" panose="020B0604020202020204" pitchFamily="34" charset="0"/>
              <a:buChar char="•"/>
            </a:pPr>
            <a:r>
              <a:rPr lang="en-US" sz="1600" dirty="0" err="1"/>
              <a:t>Contáctanos</a:t>
            </a:r>
            <a:r>
              <a:rPr lang="en-US" sz="1600" dirty="0"/>
              <a:t> a </a:t>
            </a:r>
            <a:r>
              <a:rPr lang="en-US" sz="1600" dirty="0" err="1"/>
              <a:t>través</a:t>
            </a:r>
            <a:r>
              <a:rPr lang="en-US" sz="1600" dirty="0"/>
              <a:t> de </a:t>
            </a:r>
            <a:r>
              <a:rPr lang="en-US" sz="1600" dirty="0" err="1"/>
              <a:t>este</a:t>
            </a:r>
            <a:r>
              <a:rPr lang="en-US" sz="1600" dirty="0"/>
              <a:t> </a:t>
            </a:r>
            <a:r>
              <a:rPr lang="en-US" sz="1600" dirty="0" err="1"/>
              <a:t>formulario</a:t>
            </a:r>
            <a:r>
              <a:rPr lang="en-US" sz="1600" dirty="0"/>
              <a:t> </a:t>
            </a:r>
            <a:r>
              <a:rPr lang="en-US" sz="1600" u="sng" dirty="0" err="1">
                <a:hlinkClick r:id="rId4"/>
              </a:rPr>
              <a:t>en</a:t>
            </a:r>
            <a:r>
              <a:rPr lang="en-US" sz="1600" u="sng" dirty="0">
                <a:hlinkClick r:id="rId4"/>
              </a:rPr>
              <a:t> </a:t>
            </a:r>
            <a:r>
              <a:rPr lang="en-US" sz="1600" u="sng" dirty="0" err="1">
                <a:hlinkClick r:id="rId4"/>
              </a:rPr>
              <a:t>línea</a:t>
            </a:r>
            <a:r>
              <a:rPr lang="en-US" sz="1600" dirty="0"/>
              <a:t>. </a:t>
            </a:r>
          </a:p>
        </p:txBody>
      </p:sp>
    </p:spTree>
    <p:extLst>
      <p:ext uri="{BB962C8B-B14F-4D97-AF65-F5344CB8AC3E}">
        <p14:creationId xmlns:p14="http://schemas.microsoft.com/office/powerpoint/2010/main" val="1934956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888" y="8887"/>
            <a:ext cx="9134348" cy="6848475"/>
          </a:xfrm>
          <a:prstGeom prst="rect">
            <a:avLst/>
          </a:prstGeom>
        </p:spPr>
      </p:pic>
      <p:sp>
        <p:nvSpPr>
          <p:cNvPr id="3" name="object 3"/>
          <p:cNvSpPr txBox="1">
            <a:spLocks noGrp="1"/>
          </p:cNvSpPr>
          <p:nvPr>
            <p:ph type="title"/>
          </p:nvPr>
        </p:nvSpPr>
        <p:spPr>
          <a:xfrm>
            <a:off x="517956" y="720725"/>
            <a:ext cx="7406844" cy="628377"/>
          </a:xfrm>
          <a:prstGeom prst="rect">
            <a:avLst/>
          </a:prstGeom>
        </p:spPr>
        <p:txBody>
          <a:bodyPr vert="horz" wrap="square" lIns="0" tIns="12700" rIns="0" bIns="0" rtlCol="0">
            <a:spAutoFit/>
          </a:bodyPr>
          <a:lstStyle/>
          <a:p>
            <a:pPr marL="12700">
              <a:lnSpc>
                <a:spcPct val="100000"/>
              </a:lnSpc>
              <a:spcBef>
                <a:spcPts val="100"/>
              </a:spcBef>
              <a:tabLst>
                <a:tab pos="3512820" algn="l"/>
              </a:tabLst>
            </a:pPr>
            <a:r>
              <a:rPr sz="4000" spc="235" dirty="0">
                <a:latin typeface="Roboto Black" panose="02000000000000000000" pitchFamily="2" charset="0"/>
                <a:ea typeface="Roboto Black" panose="02000000000000000000" pitchFamily="2" charset="0"/>
                <a:cs typeface="Roboto Black" panose="02000000000000000000" pitchFamily="2" charset="0"/>
              </a:rPr>
              <a:t>P</a:t>
            </a:r>
            <a:r>
              <a:rPr sz="4000" spc="450" dirty="0">
                <a:latin typeface="Roboto Black" panose="02000000000000000000" pitchFamily="2" charset="0"/>
                <a:ea typeface="Roboto Black" panose="02000000000000000000" pitchFamily="2" charset="0"/>
                <a:cs typeface="Roboto Black" panose="02000000000000000000" pitchFamily="2" charset="0"/>
              </a:rPr>
              <a:t>ROTECCIÓN</a:t>
            </a:r>
            <a:r>
              <a:rPr lang="en-US" sz="4000" spc="450" dirty="0">
                <a:latin typeface="Roboto Black" panose="02000000000000000000" pitchFamily="2" charset="0"/>
                <a:ea typeface="Roboto Black" panose="02000000000000000000" pitchFamily="2" charset="0"/>
                <a:cs typeface="Roboto Black" panose="02000000000000000000" pitchFamily="2" charset="0"/>
              </a:rPr>
              <a:t> </a:t>
            </a:r>
            <a:r>
              <a:rPr sz="4000" spc="100" dirty="0">
                <a:latin typeface="Roboto Black" panose="02000000000000000000" pitchFamily="2" charset="0"/>
                <a:ea typeface="Roboto Black" panose="02000000000000000000" pitchFamily="2" charset="0"/>
                <a:cs typeface="Roboto Black" panose="02000000000000000000" pitchFamily="2" charset="0"/>
              </a:rPr>
              <a:t>DEL</a:t>
            </a:r>
            <a:r>
              <a:rPr sz="4000" spc="-225" dirty="0">
                <a:latin typeface="Roboto Black" panose="02000000000000000000" pitchFamily="2" charset="0"/>
                <a:ea typeface="Roboto Black" panose="02000000000000000000" pitchFamily="2" charset="0"/>
                <a:cs typeface="Roboto Black" panose="02000000000000000000" pitchFamily="2" charset="0"/>
              </a:rPr>
              <a:t> </a:t>
            </a:r>
            <a:r>
              <a:rPr sz="4000" spc="85" dirty="0">
                <a:latin typeface="Roboto Black" panose="02000000000000000000" pitchFamily="2" charset="0"/>
                <a:ea typeface="Roboto Black" panose="02000000000000000000" pitchFamily="2" charset="0"/>
                <a:cs typeface="Roboto Black" panose="02000000000000000000" pitchFamily="2" charset="0"/>
              </a:rPr>
              <a:t>E</a:t>
            </a:r>
            <a:r>
              <a:rPr sz="4000" spc="75" dirty="0">
                <a:latin typeface="Roboto Black" panose="02000000000000000000" pitchFamily="2" charset="0"/>
                <a:ea typeface="Roboto Black" panose="02000000000000000000" pitchFamily="2" charset="0"/>
                <a:cs typeface="Roboto Black" panose="02000000000000000000" pitchFamily="2" charset="0"/>
              </a:rPr>
              <a:t>M</a:t>
            </a:r>
            <a:r>
              <a:rPr sz="4000" spc="5" dirty="0">
                <a:latin typeface="Roboto Black" panose="02000000000000000000" pitchFamily="2" charset="0"/>
                <a:ea typeface="Roboto Black" panose="02000000000000000000" pitchFamily="2" charset="0"/>
                <a:cs typeface="Roboto Black" panose="02000000000000000000" pitchFamily="2" charset="0"/>
              </a:rPr>
              <a:t>P</a:t>
            </a:r>
            <a:r>
              <a:rPr sz="4000" spc="-15" dirty="0">
                <a:latin typeface="Roboto Black" panose="02000000000000000000" pitchFamily="2" charset="0"/>
                <a:ea typeface="Roboto Black" panose="02000000000000000000" pitchFamily="2" charset="0"/>
                <a:cs typeface="Roboto Black" panose="02000000000000000000" pitchFamily="2" charset="0"/>
              </a:rPr>
              <a:t>L</a:t>
            </a:r>
            <a:r>
              <a:rPr sz="4000" spc="-10" dirty="0">
                <a:latin typeface="Roboto Black" panose="02000000000000000000" pitchFamily="2" charset="0"/>
                <a:ea typeface="Roboto Black" panose="02000000000000000000" pitchFamily="2" charset="0"/>
                <a:cs typeface="Roboto Black" panose="02000000000000000000" pitchFamily="2" charset="0"/>
              </a:rPr>
              <a:t>E</a:t>
            </a:r>
            <a:r>
              <a:rPr sz="4000" spc="305" dirty="0">
                <a:latin typeface="Roboto Black" panose="02000000000000000000" pitchFamily="2" charset="0"/>
                <a:ea typeface="Roboto Black" panose="02000000000000000000" pitchFamily="2" charset="0"/>
                <a:cs typeface="Roboto Black" panose="02000000000000000000" pitchFamily="2" charset="0"/>
              </a:rPr>
              <a:t>O</a:t>
            </a:r>
            <a:endParaRPr sz="40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4" name="object 4"/>
          <p:cNvSpPr txBox="1">
            <a:spLocks noGrp="1"/>
          </p:cNvSpPr>
          <p:nvPr>
            <p:ph type="body" idx="1"/>
          </p:nvPr>
        </p:nvSpPr>
        <p:spPr>
          <a:xfrm>
            <a:off x="648792" y="2052065"/>
            <a:ext cx="7846415" cy="2323662"/>
          </a:xfrm>
          <a:prstGeom prst="rect">
            <a:avLst/>
          </a:prstGeom>
        </p:spPr>
        <p:txBody>
          <a:bodyPr vert="horz" wrap="square" lIns="0" tIns="109169" rIns="0" bIns="0" rtlCol="0">
            <a:spAutoFit/>
          </a:bodyPr>
          <a:lstStyle/>
          <a:p>
            <a:pPr marL="24765" marR="411480">
              <a:lnSpc>
                <a:spcPts val="2710"/>
              </a:lnSpc>
              <a:spcBef>
                <a:spcPts val="430"/>
              </a:spcBef>
            </a:pPr>
            <a:r>
              <a:rPr spc="-90" dirty="0">
                <a:latin typeface="Roboto Medium" panose="02000000000000000000" pitchFamily="2" charset="0"/>
                <a:ea typeface="Roboto Medium" panose="02000000000000000000" pitchFamily="2" charset="0"/>
                <a:cs typeface="Roboto Medium" panose="02000000000000000000" pitchFamily="2" charset="0"/>
              </a:rPr>
              <a:t>El</a:t>
            </a:r>
            <a:r>
              <a:rPr spc="5" dirty="0">
                <a:latin typeface="Roboto Medium" panose="02000000000000000000" pitchFamily="2" charset="0"/>
                <a:ea typeface="Roboto Medium" panose="02000000000000000000" pitchFamily="2" charset="0"/>
                <a:cs typeface="Roboto Medium" panose="02000000000000000000" pitchFamily="2" charset="0"/>
              </a:rPr>
              <a:t> </a:t>
            </a:r>
            <a:r>
              <a:rPr spc="-65" dirty="0">
                <a:latin typeface="Roboto Medium" panose="02000000000000000000" pitchFamily="2" charset="0"/>
                <a:ea typeface="Roboto Medium" panose="02000000000000000000" pitchFamily="2" charset="0"/>
                <a:cs typeface="Roboto Medium" panose="02000000000000000000" pitchFamily="2" charset="0"/>
              </a:rPr>
              <a:t>Seguro</a:t>
            </a:r>
            <a:r>
              <a:rPr spc="15" dirty="0">
                <a:latin typeface="Roboto Medium" panose="02000000000000000000" pitchFamily="2" charset="0"/>
                <a:ea typeface="Roboto Medium" panose="02000000000000000000" pitchFamily="2" charset="0"/>
                <a:cs typeface="Roboto Medium" panose="02000000000000000000" pitchFamily="2" charset="0"/>
              </a:rPr>
              <a:t> </a:t>
            </a:r>
            <a:r>
              <a:rPr spc="-95" dirty="0">
                <a:latin typeface="Roboto Medium" panose="02000000000000000000" pitchFamily="2" charset="0"/>
                <a:ea typeface="Roboto Medium" panose="02000000000000000000" pitchFamily="2" charset="0"/>
                <a:cs typeface="Roboto Medium" panose="02000000000000000000" pitchFamily="2" charset="0"/>
              </a:rPr>
              <a:t>de</a:t>
            </a:r>
            <a:r>
              <a:rPr spc="25" dirty="0">
                <a:latin typeface="Roboto Medium" panose="02000000000000000000" pitchFamily="2" charset="0"/>
                <a:ea typeface="Roboto Medium" panose="02000000000000000000" pitchFamily="2" charset="0"/>
                <a:cs typeface="Roboto Medium" panose="02000000000000000000" pitchFamily="2" charset="0"/>
              </a:rPr>
              <a:t> </a:t>
            </a:r>
            <a:r>
              <a:rPr spc="-55" dirty="0">
                <a:latin typeface="Roboto Medium" panose="02000000000000000000" pitchFamily="2" charset="0"/>
                <a:ea typeface="Roboto Medium" panose="02000000000000000000" pitchFamily="2" charset="0"/>
                <a:cs typeface="Roboto Medium" panose="02000000000000000000" pitchFamily="2" charset="0"/>
              </a:rPr>
              <a:t>Incapacidad</a:t>
            </a:r>
            <a:r>
              <a:rPr spc="25" dirty="0">
                <a:latin typeface="Roboto Medium" panose="02000000000000000000" pitchFamily="2" charset="0"/>
                <a:ea typeface="Roboto Medium" panose="02000000000000000000" pitchFamily="2" charset="0"/>
                <a:cs typeface="Roboto Medium" panose="02000000000000000000" pitchFamily="2" charset="0"/>
              </a:rPr>
              <a:t> </a:t>
            </a:r>
            <a:r>
              <a:rPr spc="-75" dirty="0">
                <a:latin typeface="Roboto Medium" panose="02000000000000000000" pitchFamily="2" charset="0"/>
                <a:ea typeface="Roboto Medium" panose="02000000000000000000" pitchFamily="2" charset="0"/>
                <a:cs typeface="Roboto Medium" panose="02000000000000000000" pitchFamily="2" charset="0"/>
              </a:rPr>
              <a:t>Temporal</a:t>
            </a:r>
            <a:r>
              <a:rPr spc="40" dirty="0">
                <a:latin typeface="Roboto Medium" panose="02000000000000000000" pitchFamily="2" charset="0"/>
                <a:ea typeface="Roboto Medium" panose="02000000000000000000" pitchFamily="2" charset="0"/>
                <a:cs typeface="Roboto Medium" panose="02000000000000000000" pitchFamily="2" charset="0"/>
              </a:rPr>
              <a:t> </a:t>
            </a:r>
            <a:r>
              <a:rPr spc="-180" dirty="0">
                <a:latin typeface="Roboto Medium" panose="02000000000000000000" pitchFamily="2" charset="0"/>
                <a:ea typeface="Roboto Medium" panose="02000000000000000000" pitchFamily="2" charset="0"/>
                <a:cs typeface="Roboto Medium" panose="02000000000000000000" pitchFamily="2" charset="0"/>
              </a:rPr>
              <a:t>y</a:t>
            </a:r>
            <a:r>
              <a:rPr spc="60" dirty="0">
                <a:latin typeface="Roboto Medium" panose="02000000000000000000" pitchFamily="2" charset="0"/>
                <a:ea typeface="Roboto Medium" panose="02000000000000000000" pitchFamily="2" charset="0"/>
                <a:cs typeface="Roboto Medium" panose="02000000000000000000" pitchFamily="2" charset="0"/>
              </a:rPr>
              <a:t> </a:t>
            </a:r>
            <a:r>
              <a:rPr spc="-110" dirty="0">
                <a:latin typeface="Roboto Medium" panose="02000000000000000000" pitchFamily="2" charset="0"/>
                <a:ea typeface="Roboto Medium" panose="02000000000000000000" pitchFamily="2" charset="0"/>
                <a:cs typeface="Roboto Medium" panose="02000000000000000000" pitchFamily="2" charset="0"/>
              </a:rPr>
              <a:t>Licencia</a:t>
            </a:r>
            <a:r>
              <a:rPr spc="60" dirty="0">
                <a:latin typeface="Roboto Medium" panose="02000000000000000000" pitchFamily="2" charset="0"/>
                <a:ea typeface="Roboto Medium" panose="02000000000000000000" pitchFamily="2" charset="0"/>
                <a:cs typeface="Roboto Medium" panose="02000000000000000000" pitchFamily="2" charset="0"/>
              </a:rPr>
              <a:t> </a:t>
            </a:r>
            <a:r>
              <a:rPr spc="-130" dirty="0">
                <a:latin typeface="Roboto Medium" panose="02000000000000000000" pitchFamily="2" charset="0"/>
                <a:ea typeface="Roboto Medium" panose="02000000000000000000" pitchFamily="2" charset="0"/>
                <a:cs typeface="Roboto Medium" panose="02000000000000000000" pitchFamily="2" charset="0"/>
              </a:rPr>
              <a:t>Familiar </a:t>
            </a:r>
            <a:r>
              <a:rPr spc="-740" dirty="0">
                <a:latin typeface="Roboto Medium" panose="02000000000000000000" pitchFamily="2" charset="0"/>
                <a:ea typeface="Roboto Medium" panose="02000000000000000000" pitchFamily="2" charset="0"/>
                <a:cs typeface="Roboto Medium" panose="02000000000000000000" pitchFamily="2" charset="0"/>
              </a:rPr>
              <a:t> </a:t>
            </a:r>
            <a:r>
              <a:rPr spc="-50" dirty="0">
                <a:latin typeface="Roboto Medium" panose="02000000000000000000" pitchFamily="2" charset="0"/>
                <a:ea typeface="Roboto Medium" panose="02000000000000000000" pitchFamily="2" charset="0"/>
                <a:cs typeface="Roboto Medium" panose="02000000000000000000" pitchFamily="2" charset="0"/>
              </a:rPr>
              <a:t>son </a:t>
            </a:r>
            <a:r>
              <a:rPr spc="-55" dirty="0">
                <a:latin typeface="Roboto Medium" panose="02000000000000000000" pitchFamily="2" charset="0"/>
                <a:ea typeface="Roboto Medium" panose="02000000000000000000" pitchFamily="2" charset="0"/>
                <a:cs typeface="Roboto Medium" panose="02000000000000000000" pitchFamily="2" charset="0"/>
              </a:rPr>
              <a:t>programas </a:t>
            </a:r>
            <a:r>
              <a:rPr spc="-80" dirty="0">
                <a:latin typeface="Roboto Medium" panose="02000000000000000000" pitchFamily="2" charset="0"/>
                <a:ea typeface="Roboto Medium" panose="02000000000000000000" pitchFamily="2" charset="0"/>
                <a:cs typeface="Roboto Medium" panose="02000000000000000000" pitchFamily="2" charset="0"/>
              </a:rPr>
              <a:t>de </a:t>
            </a:r>
            <a:r>
              <a:rPr spc="-70" dirty="0">
                <a:latin typeface="Roboto Medium" panose="02000000000000000000" pitchFamily="2" charset="0"/>
                <a:ea typeface="Roboto Medium" panose="02000000000000000000" pitchFamily="2" charset="0"/>
                <a:cs typeface="Roboto Medium" panose="02000000000000000000" pitchFamily="2" charset="0"/>
              </a:rPr>
              <a:t>reemplazo </a:t>
            </a:r>
            <a:r>
              <a:rPr spc="-110" dirty="0">
                <a:latin typeface="Roboto Medium" panose="02000000000000000000" pitchFamily="2" charset="0"/>
                <a:ea typeface="Roboto Medium" panose="02000000000000000000" pitchFamily="2" charset="0"/>
                <a:cs typeface="Roboto Medium" panose="02000000000000000000" pitchFamily="2" charset="0"/>
              </a:rPr>
              <a:t>parcial </a:t>
            </a:r>
            <a:r>
              <a:rPr spc="-155" dirty="0">
                <a:latin typeface="Roboto Medium" panose="02000000000000000000" pitchFamily="2" charset="0"/>
                <a:ea typeface="Roboto Medium" panose="02000000000000000000" pitchFamily="2" charset="0"/>
                <a:cs typeface="Roboto Medium" panose="02000000000000000000" pitchFamily="2" charset="0"/>
              </a:rPr>
              <a:t>del</a:t>
            </a:r>
            <a:r>
              <a:rPr spc="-150" dirty="0">
                <a:latin typeface="Roboto Medium" panose="02000000000000000000" pitchFamily="2" charset="0"/>
                <a:ea typeface="Roboto Medium" panose="02000000000000000000" pitchFamily="2" charset="0"/>
                <a:cs typeface="Roboto Medium" panose="02000000000000000000" pitchFamily="2" charset="0"/>
              </a:rPr>
              <a:t> </a:t>
            </a:r>
            <a:r>
              <a:rPr spc="-114" dirty="0">
                <a:latin typeface="Roboto Medium" panose="02000000000000000000" pitchFamily="2" charset="0"/>
                <a:ea typeface="Roboto Medium" panose="02000000000000000000" pitchFamily="2" charset="0"/>
                <a:cs typeface="Roboto Medium" panose="02000000000000000000" pitchFamily="2" charset="0"/>
              </a:rPr>
              <a:t>salario </a:t>
            </a:r>
            <a:r>
              <a:rPr spc="-180" dirty="0">
                <a:latin typeface="Roboto Medium" panose="02000000000000000000" pitchFamily="2" charset="0"/>
                <a:ea typeface="Roboto Medium" panose="02000000000000000000" pitchFamily="2" charset="0"/>
                <a:cs typeface="Roboto Medium" panose="02000000000000000000" pitchFamily="2" charset="0"/>
              </a:rPr>
              <a:t>y</a:t>
            </a:r>
            <a:r>
              <a:rPr spc="-175" dirty="0">
                <a:latin typeface="Roboto Medium" panose="02000000000000000000" pitchFamily="2" charset="0"/>
                <a:ea typeface="Roboto Medium" panose="02000000000000000000" pitchFamily="2" charset="0"/>
                <a:cs typeface="Roboto Medium" panose="02000000000000000000" pitchFamily="2" charset="0"/>
              </a:rPr>
              <a:t> </a:t>
            </a:r>
            <a:r>
              <a:rPr spc="-70" dirty="0">
                <a:latin typeface="Roboto Medium" panose="02000000000000000000" pitchFamily="2" charset="0"/>
                <a:ea typeface="Roboto Medium" panose="02000000000000000000" pitchFamily="2" charset="0"/>
                <a:cs typeface="Roboto Medium" panose="02000000000000000000" pitchFamily="2" charset="0"/>
              </a:rPr>
              <a:t>no </a:t>
            </a:r>
            <a:r>
              <a:rPr spc="-65" dirty="0">
                <a:latin typeface="Roboto Medium" panose="02000000000000000000" pitchFamily="2" charset="0"/>
                <a:ea typeface="Roboto Medium" panose="02000000000000000000" pitchFamily="2" charset="0"/>
                <a:cs typeface="Roboto Medium" panose="02000000000000000000" pitchFamily="2" charset="0"/>
              </a:rPr>
              <a:t> </a:t>
            </a:r>
            <a:r>
              <a:rPr spc="-95" dirty="0">
                <a:latin typeface="Roboto Medium" panose="02000000000000000000" pitchFamily="2" charset="0"/>
                <a:ea typeface="Roboto Medium" panose="02000000000000000000" pitchFamily="2" charset="0"/>
                <a:cs typeface="Roboto Medium" panose="02000000000000000000" pitchFamily="2" charset="0"/>
              </a:rPr>
              <a:t>brindan</a:t>
            </a:r>
            <a:r>
              <a:rPr spc="20" dirty="0">
                <a:latin typeface="Roboto Medium" panose="02000000000000000000" pitchFamily="2" charset="0"/>
                <a:ea typeface="Roboto Medium" panose="02000000000000000000" pitchFamily="2" charset="0"/>
                <a:cs typeface="Roboto Medium" panose="02000000000000000000" pitchFamily="2" charset="0"/>
              </a:rPr>
              <a:t> </a:t>
            </a:r>
            <a:r>
              <a:rPr spc="-114" dirty="0">
                <a:latin typeface="Roboto Medium" panose="02000000000000000000" pitchFamily="2" charset="0"/>
                <a:ea typeface="Roboto Medium" panose="02000000000000000000" pitchFamily="2" charset="0"/>
                <a:cs typeface="Roboto Medium" panose="02000000000000000000" pitchFamily="2" charset="0"/>
              </a:rPr>
              <a:t>protección</a:t>
            </a:r>
            <a:r>
              <a:rPr spc="40" dirty="0">
                <a:latin typeface="Roboto Medium" panose="02000000000000000000" pitchFamily="2" charset="0"/>
                <a:ea typeface="Roboto Medium" panose="02000000000000000000" pitchFamily="2" charset="0"/>
                <a:cs typeface="Roboto Medium" panose="02000000000000000000" pitchFamily="2" charset="0"/>
              </a:rPr>
              <a:t> </a:t>
            </a:r>
            <a:r>
              <a:rPr spc="-95" dirty="0">
                <a:latin typeface="Roboto Medium" panose="02000000000000000000" pitchFamily="2" charset="0"/>
                <a:ea typeface="Roboto Medium" panose="02000000000000000000" pitchFamily="2" charset="0"/>
                <a:cs typeface="Roboto Medium" panose="02000000000000000000" pitchFamily="2" charset="0"/>
              </a:rPr>
              <a:t>de</a:t>
            </a:r>
            <a:r>
              <a:rPr spc="15" dirty="0">
                <a:latin typeface="Roboto Medium" panose="02000000000000000000" pitchFamily="2" charset="0"/>
                <a:ea typeface="Roboto Medium" panose="02000000000000000000" pitchFamily="2" charset="0"/>
                <a:cs typeface="Roboto Medium" panose="02000000000000000000" pitchFamily="2" charset="0"/>
              </a:rPr>
              <a:t> </a:t>
            </a:r>
            <a:r>
              <a:rPr spc="-135" dirty="0" err="1">
                <a:latin typeface="Roboto Medium" panose="02000000000000000000" pitchFamily="2" charset="0"/>
                <a:ea typeface="Roboto Medium" panose="02000000000000000000" pitchFamily="2" charset="0"/>
                <a:cs typeface="Roboto Medium" panose="02000000000000000000" pitchFamily="2" charset="0"/>
              </a:rPr>
              <a:t>empleo</a:t>
            </a:r>
            <a:r>
              <a:rPr spc="-135" dirty="0">
                <a:latin typeface="Roboto Medium" panose="02000000000000000000" pitchFamily="2" charset="0"/>
                <a:ea typeface="Roboto Medium" panose="02000000000000000000" pitchFamily="2" charset="0"/>
                <a:cs typeface="Roboto Medium" panose="02000000000000000000" pitchFamily="2" charset="0"/>
              </a:rPr>
              <a:t>.</a:t>
            </a:r>
            <a:endParaRPr lang="en-US" spc="-135" dirty="0">
              <a:latin typeface="Roboto Medium" panose="02000000000000000000" pitchFamily="2" charset="0"/>
              <a:ea typeface="Roboto Medium" panose="02000000000000000000" pitchFamily="2" charset="0"/>
              <a:cs typeface="Roboto Medium" panose="02000000000000000000" pitchFamily="2" charset="0"/>
            </a:endParaRPr>
          </a:p>
          <a:p>
            <a:pPr marL="24765" marR="411480">
              <a:lnSpc>
                <a:spcPts val="2710"/>
              </a:lnSpc>
              <a:spcBef>
                <a:spcPts val="430"/>
              </a:spcBef>
            </a:pPr>
            <a:endParaRPr spc="-135" dirty="0">
              <a:latin typeface="Roboto Medium" panose="02000000000000000000" pitchFamily="2" charset="0"/>
              <a:ea typeface="Roboto Medium" panose="02000000000000000000" pitchFamily="2" charset="0"/>
              <a:cs typeface="Roboto Medium" panose="02000000000000000000" pitchFamily="2" charset="0"/>
            </a:endParaRPr>
          </a:p>
          <a:p>
            <a:pPr marL="24765" marR="5080">
              <a:lnSpc>
                <a:spcPct val="90800"/>
              </a:lnSpc>
              <a:spcBef>
                <a:spcPts val="575"/>
              </a:spcBef>
            </a:pPr>
            <a:r>
              <a:rPr lang="es-ES" spc="-65" dirty="0">
                <a:latin typeface="Roboto Medium" panose="02000000000000000000" pitchFamily="2" charset="0"/>
                <a:ea typeface="Roboto Medium" panose="02000000000000000000" pitchFamily="2" charset="0"/>
                <a:cs typeface="Roboto Medium" panose="02000000000000000000" pitchFamily="2" charset="0"/>
              </a:rPr>
              <a:t>Sin embargo, el trabajo de un empleado puede estar protegido por la ley estatal o federal.</a:t>
            </a:r>
            <a:endParaRPr spc="-170" dirty="0">
              <a:latin typeface="Roboto Medium" panose="02000000000000000000" pitchFamily="2" charset="0"/>
              <a:ea typeface="Roboto Medium" panose="02000000000000000000" pitchFamily="2" charset="0"/>
              <a:cs typeface="Roboto Medium" panose="02000000000000000000" pitchFamily="2"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70F38-9D8D-104C-928E-28EC49CF7F41}"/>
              </a:ext>
            </a:extLst>
          </p:cNvPr>
          <p:cNvPicPr>
            <a:picLocks noChangeAspect="1"/>
          </p:cNvPicPr>
          <p:nvPr/>
        </p:nvPicPr>
        <p:blipFill>
          <a:blip r:embed="rId3"/>
          <a:stretch>
            <a:fillRect/>
          </a:stretch>
        </p:blipFill>
        <p:spPr>
          <a:xfrm>
            <a:off x="0" y="8626"/>
            <a:ext cx="9144000" cy="6858000"/>
          </a:xfrm>
          <a:prstGeom prst="rect">
            <a:avLst/>
          </a:prstGeom>
        </p:spPr>
      </p:pic>
      <p:sp>
        <p:nvSpPr>
          <p:cNvPr id="4" name="TextBox 3">
            <a:extLst>
              <a:ext uri="{FF2B5EF4-FFF2-40B4-BE49-F238E27FC236}">
                <a16:creationId xmlns:a16="http://schemas.microsoft.com/office/drawing/2014/main" id="{EBCE9EF6-716C-2A49-848C-62F99E58734E}"/>
              </a:ext>
            </a:extLst>
          </p:cNvPr>
          <p:cNvSpPr txBox="1"/>
          <p:nvPr/>
        </p:nvSpPr>
        <p:spPr>
          <a:xfrm>
            <a:off x="515983" y="988584"/>
            <a:ext cx="8628017" cy="1467836"/>
          </a:xfrm>
          <a:prstGeom prst="rect">
            <a:avLst/>
          </a:prstGeom>
          <a:noFill/>
        </p:spPr>
        <p:txBody>
          <a:bodyPr wrap="square" lIns="0" tIns="0" rIns="0" bIns="0" rtlCol="0">
            <a:noAutofit/>
          </a:bodyPr>
          <a:lstStyle/>
          <a:p>
            <a:pPr>
              <a:lnSpc>
                <a:spcPct val="85000"/>
              </a:lnSpc>
            </a:pPr>
            <a:r>
              <a:rPr lang="en-US" sz="4000" b="1" dirty="0">
                <a:solidFill>
                  <a:srgbClr val="2D98AF"/>
                </a:solidFill>
                <a:latin typeface="Roboto Black" panose="02000000000000000000" pitchFamily="2" charset="0"/>
                <a:ea typeface="Roboto Black" panose="02000000000000000000" pitchFamily="2" charset="0"/>
              </a:rPr>
              <a:t>PROTECCIÓN DE EMPLEO​</a:t>
            </a:r>
          </a:p>
        </p:txBody>
      </p:sp>
      <p:sp>
        <p:nvSpPr>
          <p:cNvPr id="6" name="TextBox 5">
            <a:extLst>
              <a:ext uri="{FF2B5EF4-FFF2-40B4-BE49-F238E27FC236}">
                <a16:creationId xmlns:a16="http://schemas.microsoft.com/office/drawing/2014/main" id="{AE472EE8-0D12-7D4D-8FE5-32A25056245B}"/>
              </a:ext>
            </a:extLst>
          </p:cNvPr>
          <p:cNvSpPr txBox="1"/>
          <p:nvPr/>
        </p:nvSpPr>
        <p:spPr>
          <a:xfrm>
            <a:off x="537004" y="1905000"/>
            <a:ext cx="8139424" cy="4265022"/>
          </a:xfrm>
          <a:prstGeom prst="rect">
            <a:avLst/>
          </a:prstGeom>
          <a:noFill/>
        </p:spPr>
        <p:txBody>
          <a:bodyPr wrap="square" lIns="0" tIns="0" rIns="0" bIns="0" rtlCol="0">
            <a:noAutofit/>
          </a:bodyPr>
          <a:lstStyle/>
          <a:p>
            <a:pPr>
              <a:lnSpc>
                <a:spcPct val="95000"/>
              </a:lnSpc>
              <a:spcAft>
                <a:spcPts val="1200"/>
              </a:spcAft>
            </a:pPr>
            <a:r>
              <a:rPr lang="es-VE" sz="2000" dirty="0">
                <a:solidFill>
                  <a:srgbClr val="161F48"/>
                </a:solidFill>
                <a:latin typeface="Roboto Medium" panose="02000000000000000000" pitchFamily="2" charset="0"/>
                <a:ea typeface="Roboto Medium" panose="02000000000000000000" pitchFamily="2" charset="0"/>
              </a:rPr>
              <a:t>Su trabajo puede estar protegido bajo las siguientes leyes:</a:t>
            </a:r>
            <a:endParaRPr lang="en-US" sz="2000" dirty="0">
              <a:solidFill>
                <a:srgbClr val="161F48"/>
              </a:solidFill>
              <a:latin typeface="Roboto Medium" panose="02000000000000000000" pitchFamily="2" charset="0"/>
              <a:ea typeface="Roboto Medium" panose="02000000000000000000" pitchFamily="2" charset="0"/>
            </a:endParaRPr>
          </a:p>
          <a:p>
            <a:pPr marL="342900" indent="-342900">
              <a:lnSpc>
                <a:spcPct val="95000"/>
              </a:lnSpc>
              <a:spcAft>
                <a:spcPts val="1200"/>
              </a:spcAft>
              <a:buFont typeface="Arial" panose="020B0604020202020204" pitchFamily="34" charset="0"/>
              <a:buChar char="•"/>
            </a:pPr>
            <a:r>
              <a:rPr lang="en-US" sz="2000" b="1" dirty="0">
                <a:solidFill>
                  <a:srgbClr val="F36E4E"/>
                </a:solidFill>
                <a:latin typeface="Roboto" panose="02000000000000000000" pitchFamily="2" charset="0"/>
                <a:ea typeface="Roboto" panose="02000000000000000000" pitchFamily="2" charset="0"/>
              </a:rPr>
              <a:t>Ley Federal de </a:t>
            </a:r>
            <a:r>
              <a:rPr lang="en-US" sz="2000" b="1" dirty="0" err="1">
                <a:solidFill>
                  <a:srgbClr val="F36E4E"/>
                </a:solidFill>
                <a:latin typeface="Roboto" panose="02000000000000000000" pitchFamily="2" charset="0"/>
                <a:ea typeface="Roboto" panose="02000000000000000000" pitchFamily="2" charset="0"/>
              </a:rPr>
              <a:t>Licencia</a:t>
            </a:r>
            <a:r>
              <a:rPr lang="en-US" sz="2000" b="1" dirty="0">
                <a:solidFill>
                  <a:srgbClr val="F36E4E"/>
                </a:solidFill>
                <a:latin typeface="Roboto" panose="02000000000000000000" pitchFamily="2" charset="0"/>
                <a:ea typeface="Roboto" panose="02000000000000000000" pitchFamily="2" charset="0"/>
              </a:rPr>
              <a:t> Familiar y </a:t>
            </a:r>
            <a:r>
              <a:rPr lang="en-US" sz="2000" b="1" dirty="0" err="1">
                <a:solidFill>
                  <a:srgbClr val="F36E4E"/>
                </a:solidFill>
                <a:latin typeface="Roboto" panose="02000000000000000000" pitchFamily="2" charset="0"/>
                <a:ea typeface="Roboto" panose="02000000000000000000" pitchFamily="2" charset="0"/>
              </a:rPr>
              <a:t>Médica</a:t>
            </a:r>
            <a:r>
              <a:rPr lang="en-US" sz="2000" b="1" dirty="0">
                <a:solidFill>
                  <a:srgbClr val="F36E4E"/>
                </a:solidFill>
                <a:latin typeface="Roboto" panose="02000000000000000000" pitchFamily="2" charset="0"/>
                <a:ea typeface="Roboto" panose="02000000000000000000" pitchFamily="2" charset="0"/>
              </a:rPr>
              <a:t> (Federal Family and Medical Leave Act FMLA, </a:t>
            </a:r>
            <a:r>
              <a:rPr lang="en-US" sz="2000" b="1" dirty="0" err="1">
                <a:solidFill>
                  <a:srgbClr val="F36E4E"/>
                </a:solidFill>
                <a:latin typeface="Roboto" panose="02000000000000000000" pitchFamily="2" charset="0"/>
                <a:ea typeface="Roboto" panose="02000000000000000000" pitchFamily="2" charset="0"/>
              </a:rPr>
              <a:t>más</a:t>
            </a:r>
            <a:r>
              <a:rPr lang="en-US" sz="2000" b="1" dirty="0">
                <a:solidFill>
                  <a:srgbClr val="F36E4E"/>
                </a:solidFill>
                <a:latin typeface="Roboto" panose="02000000000000000000" pitchFamily="2" charset="0"/>
                <a:ea typeface="Roboto" panose="02000000000000000000" pitchFamily="2" charset="0"/>
              </a:rPr>
              <a:t> de 50 </a:t>
            </a:r>
            <a:r>
              <a:rPr lang="en-US" sz="2000" b="1" dirty="0" err="1">
                <a:solidFill>
                  <a:srgbClr val="F36E4E"/>
                </a:solidFill>
                <a:latin typeface="Roboto" panose="02000000000000000000" pitchFamily="2" charset="0"/>
                <a:ea typeface="Roboto" panose="02000000000000000000" pitchFamily="2" charset="0"/>
              </a:rPr>
              <a:t>empleados</a:t>
            </a:r>
            <a:r>
              <a:rPr lang="en-US" sz="2000" b="1" dirty="0">
                <a:solidFill>
                  <a:srgbClr val="F36E4E"/>
                </a:solidFill>
                <a:latin typeface="Roboto" panose="02000000000000000000" pitchFamily="2" charset="0"/>
                <a:ea typeface="Roboto" panose="02000000000000000000" pitchFamily="2" charset="0"/>
              </a:rPr>
              <a:t>)</a:t>
            </a:r>
          </a:p>
          <a:p>
            <a:pPr lvl="1">
              <a:lnSpc>
                <a:spcPct val="95000"/>
              </a:lnSpc>
              <a:spcAft>
                <a:spcPts val="1200"/>
              </a:spcAft>
            </a:pPr>
            <a:r>
              <a:rPr lang="en-US" sz="2000" i="1" dirty="0" err="1">
                <a:solidFill>
                  <a:srgbClr val="161F48"/>
                </a:solidFill>
                <a:latin typeface="Roboto Medium" panose="02000000000000000000" pitchFamily="2" charset="0"/>
                <a:ea typeface="Roboto Medium" panose="02000000000000000000" pitchFamily="2" charset="0"/>
              </a:rPr>
              <a:t>Aplicada</a:t>
            </a:r>
            <a:r>
              <a:rPr lang="en-US" sz="2000" i="1" dirty="0">
                <a:solidFill>
                  <a:srgbClr val="161F48"/>
                </a:solidFill>
                <a:latin typeface="Roboto Medium" panose="02000000000000000000" pitchFamily="2" charset="0"/>
                <a:ea typeface="Roboto Medium" panose="02000000000000000000" pitchFamily="2" charset="0"/>
              </a:rPr>
              <a:t> </a:t>
            </a:r>
            <a:r>
              <a:rPr lang="en-US" sz="2000" i="1" dirty="0" err="1">
                <a:solidFill>
                  <a:srgbClr val="161F48"/>
                </a:solidFill>
                <a:latin typeface="Roboto Medium" panose="02000000000000000000" pitchFamily="2" charset="0"/>
                <a:ea typeface="Roboto Medium" panose="02000000000000000000" pitchFamily="2" charset="0"/>
              </a:rPr>
              <a:t>por</a:t>
            </a:r>
            <a:r>
              <a:rPr lang="en-US" sz="2000" i="1" dirty="0">
                <a:solidFill>
                  <a:srgbClr val="161F48"/>
                </a:solidFill>
                <a:latin typeface="Roboto Medium" panose="02000000000000000000" pitchFamily="2" charset="0"/>
                <a:ea typeface="Roboto Medium" panose="02000000000000000000" pitchFamily="2" charset="0"/>
              </a:rPr>
              <a:t> el US Department of Labor</a:t>
            </a:r>
          </a:p>
          <a:p>
            <a:pPr marL="342900" indent="-342900">
              <a:lnSpc>
                <a:spcPct val="95000"/>
              </a:lnSpc>
              <a:spcAft>
                <a:spcPts val="1200"/>
              </a:spcAft>
              <a:buFont typeface="Arial" panose="020B0604020202020204" pitchFamily="34" charset="0"/>
              <a:buChar char="•"/>
            </a:pPr>
            <a:r>
              <a:rPr lang="en-US" sz="2000" b="1" dirty="0">
                <a:solidFill>
                  <a:srgbClr val="F36E4E"/>
                </a:solidFill>
                <a:latin typeface="Roboto" panose="02000000000000000000" pitchFamily="2" charset="0"/>
                <a:ea typeface="Roboto" panose="02000000000000000000" pitchFamily="2" charset="0"/>
              </a:rPr>
              <a:t>Ley de </a:t>
            </a:r>
            <a:r>
              <a:rPr lang="en-US" sz="2000" b="1" dirty="0" err="1">
                <a:solidFill>
                  <a:srgbClr val="F36E4E"/>
                </a:solidFill>
                <a:latin typeface="Roboto" panose="02000000000000000000" pitchFamily="2" charset="0"/>
                <a:ea typeface="Roboto" panose="02000000000000000000" pitchFamily="2" charset="0"/>
              </a:rPr>
              <a:t>Licencia</a:t>
            </a:r>
            <a:r>
              <a:rPr lang="en-US" sz="2000" b="1" dirty="0">
                <a:solidFill>
                  <a:srgbClr val="F36E4E"/>
                </a:solidFill>
                <a:latin typeface="Roboto" panose="02000000000000000000" pitchFamily="2" charset="0"/>
                <a:ea typeface="Roboto" panose="02000000000000000000" pitchFamily="2" charset="0"/>
              </a:rPr>
              <a:t> Familiar de New Jersey (New Jersey Family Leave Act, NJFLA, </a:t>
            </a:r>
            <a:r>
              <a:rPr lang="en-US" sz="2000" b="1" dirty="0" err="1">
                <a:solidFill>
                  <a:srgbClr val="F36E4E"/>
                </a:solidFill>
                <a:latin typeface="Roboto" panose="02000000000000000000" pitchFamily="2" charset="0"/>
                <a:ea typeface="Roboto" panose="02000000000000000000" pitchFamily="2" charset="0"/>
              </a:rPr>
              <a:t>más</a:t>
            </a:r>
            <a:r>
              <a:rPr lang="en-US" sz="2000" b="1" dirty="0">
                <a:solidFill>
                  <a:srgbClr val="F36E4E"/>
                </a:solidFill>
                <a:latin typeface="Roboto" panose="02000000000000000000" pitchFamily="2" charset="0"/>
                <a:ea typeface="Roboto" panose="02000000000000000000" pitchFamily="2" charset="0"/>
              </a:rPr>
              <a:t> de 30 </a:t>
            </a:r>
            <a:r>
              <a:rPr lang="en-US" sz="2000" b="1" dirty="0" err="1">
                <a:solidFill>
                  <a:srgbClr val="F36E4E"/>
                </a:solidFill>
                <a:latin typeface="Roboto" panose="02000000000000000000" pitchFamily="2" charset="0"/>
                <a:ea typeface="Roboto" panose="02000000000000000000" pitchFamily="2" charset="0"/>
              </a:rPr>
              <a:t>empleados</a:t>
            </a:r>
            <a:r>
              <a:rPr lang="en-US" sz="2000" b="1" dirty="0">
                <a:solidFill>
                  <a:srgbClr val="F36E4E"/>
                </a:solidFill>
                <a:latin typeface="Roboto" panose="02000000000000000000" pitchFamily="2" charset="0"/>
                <a:ea typeface="Roboto" panose="02000000000000000000" pitchFamily="2" charset="0"/>
              </a:rPr>
              <a:t>) </a:t>
            </a:r>
          </a:p>
          <a:p>
            <a:pPr lvl="1">
              <a:lnSpc>
                <a:spcPct val="95000"/>
              </a:lnSpc>
              <a:spcAft>
                <a:spcPts val="1200"/>
              </a:spcAft>
            </a:pPr>
            <a:r>
              <a:rPr lang="en-US" sz="2000" i="1" dirty="0" err="1">
                <a:solidFill>
                  <a:srgbClr val="161F48"/>
                </a:solidFill>
                <a:latin typeface="Roboto Medium" panose="02000000000000000000" pitchFamily="2" charset="0"/>
                <a:ea typeface="Roboto Medium" panose="02000000000000000000" pitchFamily="2" charset="0"/>
              </a:rPr>
              <a:t>Aplicada</a:t>
            </a:r>
            <a:r>
              <a:rPr lang="en-US" sz="2000" i="1" dirty="0">
                <a:solidFill>
                  <a:srgbClr val="161F48"/>
                </a:solidFill>
                <a:latin typeface="Roboto Medium" panose="02000000000000000000" pitchFamily="2" charset="0"/>
                <a:ea typeface="Roboto Medium" panose="02000000000000000000" pitchFamily="2" charset="0"/>
              </a:rPr>
              <a:t> </a:t>
            </a:r>
            <a:r>
              <a:rPr lang="en-US" sz="2000" i="1" dirty="0" err="1">
                <a:solidFill>
                  <a:srgbClr val="161F48"/>
                </a:solidFill>
                <a:latin typeface="Roboto Medium" panose="02000000000000000000" pitchFamily="2" charset="0"/>
                <a:ea typeface="Roboto Medium" panose="02000000000000000000" pitchFamily="2" charset="0"/>
              </a:rPr>
              <a:t>por</a:t>
            </a:r>
            <a:r>
              <a:rPr lang="en-US" sz="2000" i="1" dirty="0">
                <a:solidFill>
                  <a:srgbClr val="161F48"/>
                </a:solidFill>
                <a:latin typeface="Roboto Medium" panose="02000000000000000000" pitchFamily="2" charset="0"/>
                <a:ea typeface="Roboto Medium" panose="02000000000000000000" pitchFamily="2" charset="0"/>
              </a:rPr>
              <a:t> la NJ Division on Civil Rights</a:t>
            </a:r>
          </a:p>
          <a:p>
            <a:pPr marL="342900" indent="-342900">
              <a:lnSpc>
                <a:spcPct val="95000"/>
              </a:lnSpc>
              <a:spcAft>
                <a:spcPts val="1200"/>
              </a:spcAft>
              <a:buFont typeface="Arial" panose="020B0604020202020204" pitchFamily="34" charset="0"/>
              <a:buChar char="•"/>
            </a:pPr>
            <a:r>
              <a:rPr lang="en-US" sz="2000" b="1" dirty="0">
                <a:solidFill>
                  <a:srgbClr val="F36E4E"/>
                </a:solidFill>
                <a:latin typeface="Roboto" panose="02000000000000000000" pitchFamily="2" charset="0"/>
                <a:ea typeface="Roboto" panose="02000000000000000000" pitchFamily="2" charset="0"/>
              </a:rPr>
              <a:t>Ley SAFE de New Jersey (New Jersey SAFE Act) (</a:t>
            </a:r>
            <a:r>
              <a:rPr lang="en-US" sz="2000" b="1" dirty="0" err="1">
                <a:solidFill>
                  <a:srgbClr val="F36E4E"/>
                </a:solidFill>
                <a:latin typeface="Roboto" panose="02000000000000000000" pitchFamily="2" charset="0"/>
                <a:ea typeface="Roboto" panose="02000000000000000000" pitchFamily="2" charset="0"/>
              </a:rPr>
              <a:t>más</a:t>
            </a:r>
            <a:r>
              <a:rPr lang="en-US" sz="2000" b="1" dirty="0">
                <a:solidFill>
                  <a:srgbClr val="F36E4E"/>
                </a:solidFill>
                <a:latin typeface="Roboto" panose="02000000000000000000" pitchFamily="2" charset="0"/>
                <a:ea typeface="Roboto" panose="02000000000000000000" pitchFamily="2" charset="0"/>
              </a:rPr>
              <a:t> de 25 </a:t>
            </a:r>
            <a:r>
              <a:rPr lang="en-US" sz="2000" b="1" dirty="0" err="1">
                <a:solidFill>
                  <a:srgbClr val="F36E4E"/>
                </a:solidFill>
                <a:latin typeface="Roboto" panose="02000000000000000000" pitchFamily="2" charset="0"/>
                <a:ea typeface="Roboto" panose="02000000000000000000" pitchFamily="2" charset="0"/>
              </a:rPr>
              <a:t>empleados</a:t>
            </a:r>
            <a:r>
              <a:rPr lang="en-US" sz="2000" b="1" dirty="0">
                <a:solidFill>
                  <a:srgbClr val="F36E4E"/>
                </a:solidFill>
                <a:latin typeface="Roboto" panose="02000000000000000000" pitchFamily="2" charset="0"/>
                <a:ea typeface="Roboto" panose="02000000000000000000" pitchFamily="2" charset="0"/>
              </a:rPr>
              <a:t>) </a:t>
            </a:r>
            <a:endParaRPr lang="en-US" sz="2000" dirty="0">
              <a:solidFill>
                <a:srgbClr val="151F48"/>
              </a:solidFill>
              <a:latin typeface="Roboto Medium" panose="02000000000000000000" pitchFamily="2" charset="0"/>
              <a:ea typeface="Roboto Medium" panose="02000000000000000000" pitchFamily="2" charset="0"/>
            </a:endParaRPr>
          </a:p>
          <a:p>
            <a:pPr>
              <a:lnSpc>
                <a:spcPct val="95000"/>
              </a:lnSpc>
              <a:spcAft>
                <a:spcPts val="1200"/>
              </a:spcAft>
            </a:pPr>
            <a:r>
              <a:rPr lang="en-US" sz="2000" dirty="0" err="1">
                <a:solidFill>
                  <a:srgbClr val="151F48"/>
                </a:solidFill>
                <a:latin typeface="Roboto Medium" panose="02000000000000000000" pitchFamily="2" charset="0"/>
                <a:ea typeface="Roboto Medium" panose="02000000000000000000" pitchFamily="2" charset="0"/>
              </a:rPr>
              <a:t>Requisitos</a:t>
            </a:r>
            <a:r>
              <a:rPr lang="en-US" sz="2000" dirty="0">
                <a:solidFill>
                  <a:srgbClr val="151F48"/>
                </a:solidFill>
                <a:latin typeface="Roboto Medium" panose="02000000000000000000" pitchFamily="2" charset="0"/>
                <a:ea typeface="Roboto Medium" panose="02000000000000000000" pitchFamily="2" charset="0"/>
              </a:rPr>
              <a:t> </a:t>
            </a:r>
            <a:r>
              <a:rPr lang="en-US" sz="2000" dirty="0" err="1">
                <a:solidFill>
                  <a:srgbClr val="151F48"/>
                </a:solidFill>
                <a:latin typeface="Roboto Medium" panose="02000000000000000000" pitchFamily="2" charset="0"/>
                <a:ea typeface="Roboto Medium" panose="02000000000000000000" pitchFamily="2" charset="0"/>
              </a:rPr>
              <a:t>adicionales</a:t>
            </a:r>
            <a:r>
              <a:rPr lang="en-US" sz="2000" dirty="0">
                <a:solidFill>
                  <a:srgbClr val="151F48"/>
                </a:solidFill>
                <a:latin typeface="Roboto Medium" panose="02000000000000000000" pitchFamily="2" charset="0"/>
                <a:ea typeface="Roboto Medium" panose="02000000000000000000" pitchFamily="2" charset="0"/>
              </a:rPr>
              <a:t> </a:t>
            </a:r>
            <a:r>
              <a:rPr lang="en-US" sz="2000" dirty="0" err="1">
                <a:solidFill>
                  <a:srgbClr val="151F48"/>
                </a:solidFill>
                <a:latin typeface="Roboto Medium" panose="02000000000000000000" pitchFamily="2" charset="0"/>
                <a:ea typeface="Roboto Medium" panose="02000000000000000000" pitchFamily="2" charset="0"/>
              </a:rPr>
              <a:t>pueden</a:t>
            </a:r>
            <a:r>
              <a:rPr lang="en-US" sz="2000" dirty="0">
                <a:solidFill>
                  <a:srgbClr val="151F48"/>
                </a:solidFill>
                <a:latin typeface="Roboto Medium" panose="02000000000000000000" pitchFamily="2" charset="0"/>
                <a:ea typeface="Roboto Medium" panose="02000000000000000000" pitchFamily="2" charset="0"/>
              </a:rPr>
              <a:t> </a:t>
            </a:r>
            <a:r>
              <a:rPr lang="en-US" sz="2000" dirty="0" err="1">
                <a:solidFill>
                  <a:srgbClr val="151F48"/>
                </a:solidFill>
                <a:latin typeface="Roboto Medium" panose="02000000000000000000" pitchFamily="2" charset="0"/>
                <a:ea typeface="Roboto Medium" panose="02000000000000000000" pitchFamily="2" charset="0"/>
              </a:rPr>
              <a:t>aplican</a:t>
            </a:r>
            <a:r>
              <a:rPr lang="en-US" sz="2000" dirty="0">
                <a:solidFill>
                  <a:srgbClr val="151F48"/>
                </a:solidFill>
                <a:latin typeface="Roboto Medium" panose="02000000000000000000" pitchFamily="2" charset="0"/>
                <a:ea typeface="Roboto Medium" panose="02000000000000000000" pitchFamily="2" charset="0"/>
              </a:rPr>
              <a:t>. </a:t>
            </a:r>
          </a:p>
          <a:p>
            <a:pPr>
              <a:lnSpc>
                <a:spcPct val="95000"/>
              </a:lnSpc>
              <a:spcAft>
                <a:spcPts val="1200"/>
              </a:spcAft>
            </a:pPr>
            <a:r>
              <a:rPr lang="en-US" sz="2000" b="1" dirty="0" err="1">
                <a:solidFill>
                  <a:srgbClr val="F36E4E"/>
                </a:solidFill>
                <a:latin typeface="Roboto" panose="020B0604020202020204" charset="0"/>
                <a:ea typeface="Roboto" panose="020B0604020202020204" charset="0"/>
              </a:rPr>
              <a:t>Obtenga</a:t>
            </a:r>
            <a:r>
              <a:rPr lang="en-US" sz="2000" b="1" dirty="0">
                <a:solidFill>
                  <a:srgbClr val="F36E4E"/>
                </a:solidFill>
                <a:latin typeface="Roboto" panose="020B0604020202020204" charset="0"/>
                <a:ea typeface="Roboto" panose="020B0604020202020204" charset="0"/>
              </a:rPr>
              <a:t> </a:t>
            </a:r>
            <a:r>
              <a:rPr lang="en-US" sz="2000" b="1" dirty="0" err="1">
                <a:solidFill>
                  <a:srgbClr val="F36E4E"/>
                </a:solidFill>
                <a:latin typeface="Roboto" panose="020B0604020202020204" charset="0"/>
                <a:ea typeface="Roboto" panose="020B0604020202020204" charset="0"/>
              </a:rPr>
              <a:t>más</a:t>
            </a:r>
            <a:r>
              <a:rPr lang="en-US" sz="2000" b="1" dirty="0">
                <a:solidFill>
                  <a:srgbClr val="F36E4E"/>
                </a:solidFill>
                <a:latin typeface="Roboto" panose="020B0604020202020204" charset="0"/>
                <a:ea typeface="Roboto" panose="020B0604020202020204" charset="0"/>
              </a:rPr>
              <a:t> </a:t>
            </a:r>
            <a:r>
              <a:rPr lang="en-US" sz="2000" b="1" dirty="0" err="1">
                <a:solidFill>
                  <a:srgbClr val="F36E4E"/>
                </a:solidFill>
                <a:latin typeface="Roboto" panose="020B0604020202020204" charset="0"/>
                <a:ea typeface="Roboto" panose="020B0604020202020204" charset="0"/>
              </a:rPr>
              <a:t>información</a:t>
            </a:r>
            <a:r>
              <a:rPr lang="en-US" sz="2000" b="1" dirty="0">
                <a:solidFill>
                  <a:srgbClr val="F36E4E"/>
                </a:solidFill>
                <a:latin typeface="Roboto" panose="020B0604020202020204" charset="0"/>
                <a:ea typeface="Roboto" panose="020B0604020202020204" charset="0"/>
              </a:rPr>
              <a:t> : </a:t>
            </a:r>
            <a:r>
              <a:rPr lang="en-US" sz="2000" b="1" dirty="0">
                <a:solidFill>
                  <a:srgbClr val="2D98AF"/>
                </a:solidFill>
                <a:latin typeface="Roboto" panose="020B0604020202020204" charset="0"/>
                <a:ea typeface="Roboto" panose="020B0604020202020204" charset="0"/>
                <a:hlinkClick r:id="rId4">
                  <a:extLst>
                    <a:ext uri="{A12FA001-AC4F-418D-AE19-62706E023703}">
                      <ahyp:hlinkClr xmlns:ahyp="http://schemas.microsoft.com/office/drawing/2018/hyperlinkcolor" val="tx"/>
                    </a:ext>
                  </a:extLst>
                </a:hlinkClick>
              </a:rPr>
              <a:t>myleavebenefits.nj.gov/</a:t>
            </a:r>
            <a:r>
              <a:rPr lang="en-US" sz="2000" b="1" dirty="0" err="1">
                <a:solidFill>
                  <a:srgbClr val="2D98AF"/>
                </a:solidFill>
                <a:latin typeface="Roboto" panose="020B0604020202020204" charset="0"/>
                <a:ea typeface="Roboto" panose="020B0604020202020204" charset="0"/>
                <a:hlinkClick r:id="rId4">
                  <a:extLst>
                    <a:ext uri="{A12FA001-AC4F-418D-AE19-62706E023703}">
                      <ahyp:hlinkClr xmlns:ahyp="http://schemas.microsoft.com/office/drawing/2018/hyperlinkcolor" val="tx"/>
                    </a:ext>
                  </a:extLst>
                </a:hlinkClick>
              </a:rPr>
              <a:t>jobprotection</a:t>
            </a:r>
            <a:endParaRPr lang="en-US" sz="2000" b="1" dirty="0">
              <a:solidFill>
                <a:srgbClr val="F36E4E"/>
              </a:solidFill>
              <a:latin typeface="Roboto" panose="02000000000000000000" pitchFamily="2" charset="0"/>
              <a:ea typeface="Roboto"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275512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6858000"/>
          </a:xfrm>
          <a:prstGeom prst="rect">
            <a:avLst/>
          </a:prstGeom>
        </p:spPr>
      </p:pic>
      <p:sp>
        <p:nvSpPr>
          <p:cNvPr id="3" name="object 3"/>
          <p:cNvSpPr txBox="1">
            <a:spLocks noGrp="1"/>
          </p:cNvSpPr>
          <p:nvPr>
            <p:ph type="title"/>
          </p:nvPr>
        </p:nvSpPr>
        <p:spPr>
          <a:xfrm>
            <a:off x="685800" y="457200"/>
            <a:ext cx="7355760" cy="1451679"/>
          </a:xfrm>
          <a:prstGeom prst="rect">
            <a:avLst/>
          </a:prstGeom>
        </p:spPr>
        <p:txBody>
          <a:bodyPr vert="horz" wrap="square" lIns="0" tIns="96520" rIns="0" bIns="0" rtlCol="0">
            <a:spAutoFit/>
          </a:bodyPr>
          <a:lstStyle/>
          <a:p>
            <a:pPr marL="12700" marR="5080">
              <a:spcBef>
                <a:spcPts val="760"/>
              </a:spcBef>
            </a:pPr>
            <a:r>
              <a:rPr lang="es-VE" sz="4400" b="1"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ESTOS PROGRAMAS AYUDAN EMPRESAS</a:t>
            </a:r>
            <a:endParaRPr sz="44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4" name="object 4"/>
          <p:cNvSpPr txBox="1"/>
          <p:nvPr/>
        </p:nvSpPr>
        <p:spPr>
          <a:xfrm>
            <a:off x="457200" y="2109233"/>
            <a:ext cx="7964805" cy="3243837"/>
          </a:xfrm>
          <a:prstGeom prst="rect">
            <a:avLst/>
          </a:prstGeom>
        </p:spPr>
        <p:txBody>
          <a:bodyPr vert="horz" wrap="square" lIns="0" tIns="108585" rIns="0" bIns="0" rtlCol="0">
            <a:spAutoFit/>
          </a:bodyPr>
          <a:lstStyle/>
          <a:p>
            <a:pPr marL="226060" indent="-213360">
              <a:lnSpc>
                <a:spcPct val="100000"/>
              </a:lnSpc>
              <a:spcBef>
                <a:spcPts val="855"/>
              </a:spcBef>
              <a:buClr>
                <a:srgbClr val="F36D4E"/>
              </a:buClr>
              <a:buFont typeface="Arial MT"/>
              <a:buChar char="•"/>
              <a:tabLst>
                <a:tab pos="226060" algn="l"/>
              </a:tabLst>
            </a:pPr>
            <a:r>
              <a:rPr lang="es-ES" sz="2200" spc="-15" dirty="0">
                <a:solidFill>
                  <a:srgbClr val="151F47"/>
                </a:solidFill>
                <a:latin typeface="Roboto Medium" panose="02000000000000000000" pitchFamily="2" charset="0"/>
                <a:ea typeface="Roboto Medium" panose="02000000000000000000" pitchFamily="2" charset="0"/>
                <a:cs typeface="Roboto Medium" panose="02000000000000000000" pitchFamily="2" charset="0"/>
              </a:rPr>
              <a:t>Apoya la salud de los empleados</a:t>
            </a:r>
            <a:endParaRPr sz="2200" dirty="0">
              <a:latin typeface="Roboto Medium" panose="02000000000000000000" pitchFamily="2" charset="0"/>
              <a:ea typeface="Roboto Medium" panose="02000000000000000000" pitchFamily="2" charset="0"/>
              <a:cs typeface="Roboto Medium" panose="02000000000000000000" pitchFamily="2" charset="0"/>
            </a:endParaRPr>
          </a:p>
          <a:p>
            <a:pPr marL="226060" indent="-213360">
              <a:lnSpc>
                <a:spcPct val="100000"/>
              </a:lnSpc>
              <a:spcBef>
                <a:spcPts val="755"/>
              </a:spcBef>
              <a:buClr>
                <a:srgbClr val="F36D4E"/>
              </a:buClr>
              <a:buFont typeface="Arial MT"/>
              <a:buChar char="•"/>
              <a:tabLst>
                <a:tab pos="226060" algn="l"/>
              </a:tabLst>
            </a:pPr>
            <a:r>
              <a:rPr lang="es-ES" sz="2200" spc="-15" dirty="0">
                <a:solidFill>
                  <a:srgbClr val="151F47"/>
                </a:solidFill>
                <a:latin typeface="Roboto Medium" panose="02000000000000000000" pitchFamily="2" charset="0"/>
                <a:ea typeface="Roboto Medium" panose="02000000000000000000" pitchFamily="2" charset="0"/>
                <a:cs typeface="Roboto Medium" panose="02000000000000000000" pitchFamily="2" charset="0"/>
              </a:rPr>
              <a:t>Aumenta la moral de los empleados y la satisfacción laboral</a:t>
            </a:r>
            <a:endParaRPr sz="2200" dirty="0">
              <a:latin typeface="Roboto Medium" panose="02000000000000000000" pitchFamily="2" charset="0"/>
              <a:ea typeface="Roboto Medium" panose="02000000000000000000" pitchFamily="2" charset="0"/>
              <a:cs typeface="Roboto Medium" panose="02000000000000000000" pitchFamily="2" charset="0"/>
            </a:endParaRPr>
          </a:p>
          <a:p>
            <a:pPr marL="225425" marR="316230" indent="-213360">
              <a:lnSpc>
                <a:spcPts val="2740"/>
              </a:lnSpc>
              <a:spcBef>
                <a:spcPts val="965"/>
              </a:spcBef>
              <a:buClr>
                <a:srgbClr val="F36D4E"/>
              </a:buClr>
              <a:buFont typeface="Arial MT"/>
              <a:buChar char="•"/>
              <a:tabLst>
                <a:tab pos="226060" algn="l"/>
              </a:tabLst>
            </a:pPr>
            <a:r>
              <a:rPr lang="es-ES" sz="2200" spc="-15" dirty="0">
                <a:solidFill>
                  <a:srgbClr val="151F47"/>
                </a:solidFill>
                <a:latin typeface="Roboto Medium" panose="02000000000000000000" pitchFamily="2" charset="0"/>
                <a:ea typeface="Roboto Medium" panose="02000000000000000000" pitchFamily="2" charset="0"/>
                <a:cs typeface="Roboto Medium" panose="02000000000000000000" pitchFamily="2" charset="0"/>
              </a:rPr>
              <a:t>Ayuda con la retención de empleados, lo que reduce los costos de rotación</a:t>
            </a:r>
            <a:endParaRPr sz="2200" dirty="0">
              <a:latin typeface="Roboto Medium" panose="02000000000000000000" pitchFamily="2" charset="0"/>
              <a:ea typeface="Roboto Medium" panose="02000000000000000000" pitchFamily="2" charset="0"/>
              <a:cs typeface="Roboto Medium" panose="02000000000000000000" pitchFamily="2" charset="0"/>
            </a:endParaRPr>
          </a:p>
          <a:p>
            <a:pPr marL="226060" indent="-213360">
              <a:lnSpc>
                <a:spcPct val="100000"/>
              </a:lnSpc>
              <a:spcBef>
                <a:spcPts val="685"/>
              </a:spcBef>
              <a:buClr>
                <a:srgbClr val="F36D4E"/>
              </a:buClr>
              <a:buFont typeface="Arial MT"/>
              <a:buChar char="•"/>
              <a:tabLst>
                <a:tab pos="226060" algn="l"/>
              </a:tabLst>
            </a:pPr>
            <a:r>
              <a:rPr lang="es-ES" sz="2200" spc="20" dirty="0">
                <a:solidFill>
                  <a:srgbClr val="151F47"/>
                </a:solidFill>
                <a:latin typeface="Roboto Medium" panose="02000000000000000000" pitchFamily="2" charset="0"/>
                <a:ea typeface="Roboto Medium" panose="02000000000000000000" pitchFamily="2" charset="0"/>
                <a:cs typeface="Roboto Medium" panose="02000000000000000000" pitchFamily="2" charset="0"/>
              </a:rPr>
              <a:t>Aumenta la participación en la fuerza laboral, especialmente para las mujeres</a:t>
            </a:r>
          </a:p>
          <a:p>
            <a:pPr marL="226060" indent="-213360">
              <a:lnSpc>
                <a:spcPct val="100000"/>
              </a:lnSpc>
              <a:spcBef>
                <a:spcPts val="685"/>
              </a:spcBef>
              <a:buClr>
                <a:srgbClr val="F36D4E"/>
              </a:buClr>
              <a:buFont typeface="Arial MT"/>
              <a:buChar char="•"/>
              <a:tabLst>
                <a:tab pos="226060" algn="l"/>
              </a:tabLst>
            </a:pPr>
            <a:r>
              <a:rPr lang="es-ES" sz="2200" dirty="0">
                <a:solidFill>
                  <a:srgbClr val="151F47"/>
                </a:solidFill>
                <a:latin typeface="Roboto Medium" panose="02000000000000000000" pitchFamily="2" charset="0"/>
                <a:ea typeface="Roboto Medium" panose="02000000000000000000" pitchFamily="2" charset="0"/>
                <a:cs typeface="Roboto Medium" panose="02000000000000000000" pitchFamily="2" charset="0"/>
              </a:rPr>
              <a:t>Permite que las pequeñas empresas que no pueden pagar los planes privados compitan con organizaciones más grandes</a:t>
            </a:r>
            <a:endParaRPr sz="2200" dirty="0">
              <a:latin typeface="Roboto Medium" panose="02000000000000000000" pitchFamily="2" charset="0"/>
              <a:ea typeface="Roboto Medium" panose="02000000000000000000" pitchFamily="2" charset="0"/>
              <a:cs typeface="Roboto Medium" panose="02000000000000000000" pitchFamily="2"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AC783-E03D-4851-FE38-2D31B688F2F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811BFB4-223C-439B-6F97-B90D1FF60B06}"/>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42ADE14-BDEB-534E-40F8-B99E7BA57BDB}"/>
              </a:ext>
            </a:extLst>
          </p:cNvPr>
          <p:cNvSpPr txBox="1"/>
          <p:nvPr/>
        </p:nvSpPr>
        <p:spPr>
          <a:xfrm>
            <a:off x="617517" y="594852"/>
            <a:ext cx="7274059" cy="1325880"/>
          </a:xfrm>
          <a:prstGeom prst="rect">
            <a:avLst/>
          </a:prstGeom>
          <a:noFill/>
        </p:spPr>
        <p:txBody>
          <a:bodyPr wrap="square" lIns="0" tIns="0" rIns="0" bIns="0" rtlCol="0" anchor="t">
            <a:noAutofit/>
          </a:bodyPr>
          <a:lstStyle/>
          <a:p>
            <a:pPr>
              <a:lnSpc>
                <a:spcPct val="85000"/>
              </a:lnSpc>
            </a:pPr>
            <a:r>
              <a:rPr lang="en-US" sz="3800" b="1" dirty="0">
                <a:solidFill>
                  <a:schemeClr val="bg1"/>
                </a:solidFill>
                <a:latin typeface="Roboto Black"/>
                <a:ea typeface="Roboto Black"/>
              </a:rPr>
              <a:t>VERIFICADOR DE COBERTURA DE PROTECCIÓN LABORAL</a:t>
            </a:r>
          </a:p>
          <a:p>
            <a:pPr>
              <a:lnSpc>
                <a:spcPct val="85000"/>
              </a:lnSpc>
            </a:pPr>
            <a:r>
              <a:rPr lang="en-US" sz="3400" dirty="0">
                <a:solidFill>
                  <a:schemeClr val="bg1"/>
                </a:solidFill>
                <a:latin typeface="Roboto Medium"/>
                <a:cs typeface="Segoe UI"/>
              </a:rPr>
              <a:t>myleavebenefits.nj.gov/</a:t>
            </a:r>
            <a:r>
              <a:rPr lang="en-US" sz="3400" dirty="0" err="1">
                <a:solidFill>
                  <a:schemeClr val="bg1"/>
                </a:solidFill>
                <a:latin typeface="Roboto Medium"/>
                <a:cs typeface="Segoe UI"/>
              </a:rPr>
              <a:t>jobprotection</a:t>
            </a:r>
            <a:endParaRPr lang="en-US" sz="3400" dirty="0">
              <a:solidFill>
                <a:schemeClr val="bg1"/>
              </a:solidFill>
            </a:endParaRPr>
          </a:p>
          <a:p>
            <a:pPr>
              <a:lnSpc>
                <a:spcPct val="85000"/>
              </a:lnSpc>
            </a:pPr>
            <a:endParaRPr lang="en-US" sz="3800" dirty="0">
              <a:solidFill>
                <a:schemeClr val="bg1"/>
              </a:solidFill>
              <a:ea typeface="Calibri"/>
              <a:cs typeface="Calibri"/>
            </a:endParaRPr>
          </a:p>
        </p:txBody>
      </p:sp>
      <p:pic>
        <p:nvPicPr>
          <p:cNvPr id="3" name="Picture 2">
            <a:extLst>
              <a:ext uri="{FF2B5EF4-FFF2-40B4-BE49-F238E27FC236}">
                <a16:creationId xmlns:a16="http://schemas.microsoft.com/office/drawing/2014/main" id="{BFE37C23-4C0A-5EDC-525C-AC4EC0768962}"/>
              </a:ext>
            </a:extLst>
          </p:cNvPr>
          <p:cNvPicPr>
            <a:picLocks noChangeAspect="1"/>
          </p:cNvPicPr>
          <p:nvPr/>
        </p:nvPicPr>
        <p:blipFill>
          <a:blip r:embed="rId4"/>
          <a:stretch>
            <a:fillRect/>
          </a:stretch>
        </p:blipFill>
        <p:spPr>
          <a:xfrm>
            <a:off x="934970" y="2133600"/>
            <a:ext cx="7274059" cy="3589590"/>
          </a:xfrm>
          <a:prstGeom prst="rect">
            <a:avLst/>
          </a:prstGeom>
        </p:spPr>
      </p:pic>
    </p:spTree>
    <p:extLst>
      <p:ext uri="{BB962C8B-B14F-4D97-AF65-F5344CB8AC3E}">
        <p14:creationId xmlns:p14="http://schemas.microsoft.com/office/powerpoint/2010/main" val="1343145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068181" cy="6744968"/>
          </a:xfrm>
          <a:prstGeom prst="rect">
            <a:avLst/>
          </a:prstGeom>
        </p:spPr>
      </p:pic>
      <p:sp>
        <p:nvSpPr>
          <p:cNvPr id="3" name="object 3"/>
          <p:cNvSpPr txBox="1">
            <a:spLocks noGrp="1"/>
          </p:cNvSpPr>
          <p:nvPr>
            <p:ph type="title"/>
          </p:nvPr>
        </p:nvSpPr>
        <p:spPr>
          <a:xfrm>
            <a:off x="466876" y="384712"/>
            <a:ext cx="5952490" cy="1520288"/>
          </a:xfrm>
          <a:prstGeom prst="rect">
            <a:avLst/>
          </a:prstGeom>
        </p:spPr>
        <p:txBody>
          <a:bodyPr vert="horz" wrap="square" lIns="0" tIns="95885" rIns="0" bIns="0" rtlCol="0">
            <a:spAutoFit/>
          </a:bodyPr>
          <a:lstStyle/>
          <a:p>
            <a:pPr marL="12700" marR="5080">
              <a:lnSpc>
                <a:spcPts val="3679"/>
              </a:lnSpc>
              <a:spcBef>
                <a:spcPts val="755"/>
              </a:spcBef>
            </a:pPr>
            <a:r>
              <a:rPr sz="3600" spc="30" dirty="0">
                <a:latin typeface="Roboto Black" panose="02000000000000000000" pitchFamily="2" charset="0"/>
                <a:ea typeface="Roboto Black" panose="02000000000000000000" pitchFamily="2" charset="0"/>
                <a:cs typeface="Roboto Black" panose="02000000000000000000" pitchFamily="2" charset="0"/>
              </a:rPr>
              <a:t>LEY </a:t>
            </a:r>
            <a:r>
              <a:rPr sz="3600" spc="50" dirty="0">
                <a:latin typeface="Roboto Black" panose="02000000000000000000" pitchFamily="2" charset="0"/>
                <a:ea typeface="Roboto Black" panose="02000000000000000000" pitchFamily="2" charset="0"/>
                <a:cs typeface="Roboto Black" panose="02000000000000000000" pitchFamily="2" charset="0"/>
              </a:rPr>
              <a:t>FEDERAL </a:t>
            </a:r>
            <a:r>
              <a:rPr sz="3600" spc="145" dirty="0">
                <a:latin typeface="Roboto Black" panose="02000000000000000000" pitchFamily="2" charset="0"/>
                <a:ea typeface="Roboto Black" panose="02000000000000000000" pitchFamily="2" charset="0"/>
                <a:cs typeface="Roboto Black" panose="02000000000000000000" pitchFamily="2" charset="0"/>
              </a:rPr>
              <a:t>DE </a:t>
            </a:r>
            <a:r>
              <a:rPr sz="3600" spc="160" dirty="0">
                <a:latin typeface="Roboto Black" panose="02000000000000000000" pitchFamily="2" charset="0"/>
                <a:ea typeface="Roboto Black" panose="02000000000000000000" pitchFamily="2" charset="0"/>
                <a:cs typeface="Roboto Black" panose="02000000000000000000" pitchFamily="2" charset="0"/>
              </a:rPr>
              <a:t>LICENCIA </a:t>
            </a:r>
            <a:r>
              <a:rPr sz="3600" spc="-1070" dirty="0">
                <a:latin typeface="Roboto Black" panose="02000000000000000000" pitchFamily="2" charset="0"/>
                <a:ea typeface="Roboto Black" panose="02000000000000000000" pitchFamily="2" charset="0"/>
                <a:cs typeface="Roboto Black" panose="02000000000000000000" pitchFamily="2" charset="0"/>
              </a:rPr>
              <a:t> </a:t>
            </a:r>
            <a:r>
              <a:rPr sz="3600" spc="80" dirty="0">
                <a:latin typeface="Roboto Black" panose="02000000000000000000" pitchFamily="2" charset="0"/>
                <a:ea typeface="Roboto Black" panose="02000000000000000000" pitchFamily="2" charset="0"/>
                <a:cs typeface="Roboto Black" panose="02000000000000000000" pitchFamily="2" charset="0"/>
              </a:rPr>
              <a:t>FAMILIAR</a:t>
            </a:r>
            <a:r>
              <a:rPr sz="3600" spc="-229" dirty="0">
                <a:latin typeface="Roboto Black" panose="02000000000000000000" pitchFamily="2" charset="0"/>
                <a:ea typeface="Roboto Black" panose="02000000000000000000" pitchFamily="2" charset="0"/>
                <a:cs typeface="Roboto Black" panose="02000000000000000000" pitchFamily="2" charset="0"/>
              </a:rPr>
              <a:t> </a:t>
            </a:r>
            <a:r>
              <a:rPr sz="3600" spc="85" dirty="0">
                <a:latin typeface="Roboto Black" panose="02000000000000000000" pitchFamily="2" charset="0"/>
                <a:ea typeface="Roboto Black" panose="02000000000000000000" pitchFamily="2" charset="0"/>
                <a:cs typeface="Roboto Black" panose="02000000000000000000" pitchFamily="2" charset="0"/>
              </a:rPr>
              <a:t>Y</a:t>
            </a:r>
            <a:r>
              <a:rPr sz="3600" spc="-185" dirty="0">
                <a:latin typeface="Roboto Black" panose="02000000000000000000" pitchFamily="2" charset="0"/>
                <a:ea typeface="Roboto Black" panose="02000000000000000000" pitchFamily="2" charset="0"/>
                <a:cs typeface="Roboto Black" panose="02000000000000000000" pitchFamily="2" charset="0"/>
              </a:rPr>
              <a:t> </a:t>
            </a:r>
            <a:r>
              <a:rPr sz="3600" spc="185" dirty="0">
                <a:latin typeface="Roboto Black" panose="02000000000000000000" pitchFamily="2" charset="0"/>
                <a:ea typeface="Roboto Black" panose="02000000000000000000" pitchFamily="2" charset="0"/>
                <a:cs typeface="Roboto Black" panose="02000000000000000000" pitchFamily="2" charset="0"/>
              </a:rPr>
              <a:t>MÉDICA</a:t>
            </a:r>
            <a:r>
              <a:rPr sz="3600" spc="-225" dirty="0">
                <a:latin typeface="Roboto Black" panose="02000000000000000000" pitchFamily="2" charset="0"/>
                <a:ea typeface="Roboto Black" panose="02000000000000000000" pitchFamily="2" charset="0"/>
                <a:cs typeface="Roboto Black" panose="02000000000000000000" pitchFamily="2" charset="0"/>
              </a:rPr>
              <a:t> </a:t>
            </a:r>
            <a:r>
              <a:rPr sz="3600" spc="20" dirty="0">
                <a:latin typeface="Roboto Black" panose="02000000000000000000" pitchFamily="2" charset="0"/>
                <a:ea typeface="Roboto Black" panose="02000000000000000000" pitchFamily="2" charset="0"/>
                <a:cs typeface="Roboto Black" panose="02000000000000000000" pitchFamily="2" charset="0"/>
              </a:rPr>
              <a:t>(FMLA)</a:t>
            </a:r>
            <a:endParaRPr sz="36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4" name="object 4"/>
          <p:cNvSpPr txBox="1"/>
          <p:nvPr/>
        </p:nvSpPr>
        <p:spPr>
          <a:xfrm>
            <a:off x="466876" y="1905000"/>
            <a:ext cx="8372324" cy="3281668"/>
          </a:xfrm>
          <a:prstGeom prst="rect">
            <a:avLst/>
          </a:prstGeom>
        </p:spPr>
        <p:txBody>
          <a:bodyPr vert="horz" wrap="square" lIns="0" tIns="11430" rIns="0" bIns="0" rtlCol="0">
            <a:spAutoFit/>
          </a:bodyPr>
          <a:lstStyle/>
          <a:p>
            <a:pPr marL="582295" marR="2825115" indent="-570230">
              <a:lnSpc>
                <a:spcPct val="100000"/>
              </a:lnSpc>
              <a:spcBef>
                <a:spcPts val="90"/>
              </a:spcBef>
              <a:buClr>
                <a:srgbClr val="F36C4E"/>
              </a:buClr>
              <a:buFont typeface="Cambria"/>
              <a:buChar char="•"/>
              <a:tabLst>
                <a:tab pos="582295" algn="l"/>
                <a:tab pos="582930" algn="l"/>
              </a:tabLst>
            </a:pPr>
            <a:r>
              <a:rPr sz="20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Aplicado por el US Department of Labor:  </a:t>
            </a:r>
            <a:r>
              <a:rPr sz="2000" b="1" dirty="0">
                <a:solidFill>
                  <a:srgbClr val="F36E4E"/>
                </a:solidFill>
                <a:latin typeface="Roboto Medium" panose="02000000000000000000" pitchFamily="2" charset="0"/>
                <a:ea typeface="Roboto Medium" panose="02000000000000000000" pitchFamily="2" charset="0"/>
                <a:cs typeface="Roboto Medium" panose="02000000000000000000" pitchFamily="2" charset="0"/>
              </a:rPr>
              <a:t>dol.gov/agencies/whd/fmla</a:t>
            </a:r>
          </a:p>
          <a:p>
            <a:pPr marL="582295" marR="380365" indent="-570230">
              <a:lnSpc>
                <a:spcPts val="2380"/>
              </a:lnSpc>
              <a:spcBef>
                <a:spcPts val="1515"/>
              </a:spcBef>
              <a:buClr>
                <a:srgbClr val="F36C4E"/>
              </a:buClr>
              <a:buFont typeface="Cambria"/>
              <a:buChar char="•"/>
              <a:tabLst>
                <a:tab pos="582295" algn="l"/>
                <a:tab pos="582930" algn="l"/>
              </a:tabLst>
            </a:pPr>
            <a:r>
              <a:rPr sz="20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Los empleados pueden recibir hasta 12 semanas de licencia  no pagada con protección de empleo en 12 meses para:</a:t>
            </a:r>
            <a:endParaRPr sz="2000" dirty="0">
              <a:latin typeface="Roboto Medium" panose="02000000000000000000" pitchFamily="2" charset="0"/>
              <a:ea typeface="Roboto Medium" panose="02000000000000000000" pitchFamily="2" charset="0"/>
              <a:cs typeface="Roboto Medium" panose="02000000000000000000" pitchFamily="2" charset="0"/>
            </a:endParaRPr>
          </a:p>
          <a:p>
            <a:pPr>
              <a:lnSpc>
                <a:spcPct val="100000"/>
              </a:lnSpc>
              <a:spcBef>
                <a:spcPts val="20"/>
              </a:spcBef>
              <a:buClr>
                <a:srgbClr val="F36C4E"/>
              </a:buClr>
              <a:buFont typeface="Cambria"/>
              <a:buChar char="•"/>
            </a:pPr>
            <a:endParaRPr sz="2000" dirty="0">
              <a:latin typeface="Roboto Medium" panose="02000000000000000000" pitchFamily="2" charset="0"/>
              <a:ea typeface="Roboto Medium" panose="02000000000000000000" pitchFamily="2" charset="0"/>
              <a:cs typeface="Roboto Medium" panose="02000000000000000000" pitchFamily="2" charset="0"/>
            </a:endParaRPr>
          </a:p>
          <a:p>
            <a:pPr marL="1040130" lvl="1" indent="-574040">
              <a:lnSpc>
                <a:spcPct val="100000"/>
              </a:lnSpc>
              <a:spcBef>
                <a:spcPts val="5"/>
              </a:spcBef>
              <a:buClr>
                <a:srgbClr val="F36C4E"/>
              </a:buClr>
              <a:buFont typeface="Cambria"/>
              <a:buChar char="•"/>
              <a:tabLst>
                <a:tab pos="1040130" algn="l"/>
                <a:tab pos="1040765" algn="l"/>
              </a:tabLst>
            </a:pPr>
            <a:r>
              <a:rPr sz="20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Atender su propia enfermedad o lesión (incluido el COVID-19)</a:t>
            </a:r>
            <a:endParaRPr sz="2000" dirty="0">
              <a:latin typeface="Roboto Medium" panose="02000000000000000000" pitchFamily="2" charset="0"/>
              <a:ea typeface="Roboto Medium" panose="02000000000000000000" pitchFamily="2" charset="0"/>
              <a:cs typeface="Roboto Medium" panose="02000000000000000000" pitchFamily="2" charset="0"/>
            </a:endParaRPr>
          </a:p>
          <a:p>
            <a:pPr marL="1040130" marR="1746885" lvl="1" indent="-570865">
              <a:lnSpc>
                <a:spcPts val="2380"/>
              </a:lnSpc>
              <a:spcBef>
                <a:spcPts val="95"/>
              </a:spcBef>
              <a:buClr>
                <a:srgbClr val="F36C4E"/>
              </a:buClr>
              <a:buFont typeface="Cambria"/>
              <a:buChar char="•"/>
              <a:tabLst>
                <a:tab pos="1040130" algn="l"/>
                <a:tab pos="1040765" algn="l"/>
              </a:tabLst>
            </a:pPr>
            <a:r>
              <a:rPr sz="20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Cuidar a un cónyuge, hijo(a) o padre con una  enfermedad grave (incluido el COVID-19)</a:t>
            </a:r>
            <a:endParaRPr sz="2000" dirty="0">
              <a:latin typeface="Roboto Medium" panose="02000000000000000000" pitchFamily="2" charset="0"/>
              <a:ea typeface="Roboto Medium" panose="02000000000000000000" pitchFamily="2" charset="0"/>
              <a:cs typeface="Roboto Medium" panose="02000000000000000000" pitchFamily="2" charset="0"/>
            </a:endParaRPr>
          </a:p>
          <a:p>
            <a:pPr marL="1040130" marR="83185" lvl="1" indent="-573405">
              <a:lnSpc>
                <a:spcPts val="2330"/>
              </a:lnSpc>
              <a:spcBef>
                <a:spcPts val="85"/>
              </a:spcBef>
              <a:buClr>
                <a:srgbClr val="F36C4E"/>
              </a:buClr>
              <a:buFont typeface="Cambria"/>
              <a:buChar char="•"/>
              <a:tabLst>
                <a:tab pos="1040130" algn="l"/>
                <a:tab pos="1040765" algn="l"/>
              </a:tabLst>
            </a:pPr>
            <a:r>
              <a:rPr sz="20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Vincularse con un recién nacido, un niño recién adoptado o un  niño de crianza temporal</a:t>
            </a:r>
            <a:endParaRPr sz="2000" dirty="0">
              <a:latin typeface="Roboto Medium" panose="02000000000000000000" pitchFamily="2" charset="0"/>
              <a:ea typeface="Roboto Medium" panose="02000000000000000000" pitchFamily="2" charset="0"/>
              <a:cs typeface="Roboto Medium" panose="02000000000000000000" pitchFamily="2"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55038" y="-23150"/>
            <a:ext cx="9068181" cy="6744968"/>
          </a:xfrm>
          <a:prstGeom prst="rect">
            <a:avLst/>
          </a:prstGeom>
        </p:spPr>
      </p:pic>
      <p:sp>
        <p:nvSpPr>
          <p:cNvPr id="3" name="object 3"/>
          <p:cNvSpPr txBox="1">
            <a:spLocks noGrp="1"/>
          </p:cNvSpPr>
          <p:nvPr>
            <p:ph type="title"/>
          </p:nvPr>
        </p:nvSpPr>
        <p:spPr>
          <a:xfrm>
            <a:off x="418180" y="391189"/>
            <a:ext cx="5989955" cy="1520288"/>
          </a:xfrm>
          <a:prstGeom prst="rect">
            <a:avLst/>
          </a:prstGeom>
        </p:spPr>
        <p:txBody>
          <a:bodyPr vert="horz" wrap="square" lIns="0" tIns="95885" rIns="0" bIns="0" rtlCol="0">
            <a:spAutoFit/>
          </a:bodyPr>
          <a:lstStyle/>
          <a:p>
            <a:pPr marL="12700" marR="5080">
              <a:lnSpc>
                <a:spcPts val="3679"/>
              </a:lnSpc>
              <a:spcBef>
                <a:spcPts val="755"/>
              </a:spcBef>
            </a:pPr>
            <a:r>
              <a:rPr sz="3600" spc="30" dirty="0">
                <a:latin typeface="Roboto Black" panose="02000000000000000000" pitchFamily="2" charset="0"/>
                <a:ea typeface="Roboto Black" panose="02000000000000000000" pitchFamily="2" charset="0"/>
                <a:cs typeface="Roboto Black" panose="02000000000000000000" pitchFamily="2" charset="0"/>
              </a:rPr>
              <a:t>LEY </a:t>
            </a:r>
            <a:r>
              <a:rPr sz="3600" spc="50" dirty="0">
                <a:latin typeface="Roboto Black" panose="02000000000000000000" pitchFamily="2" charset="0"/>
                <a:ea typeface="Roboto Black" panose="02000000000000000000" pitchFamily="2" charset="0"/>
                <a:cs typeface="Roboto Black" panose="02000000000000000000" pitchFamily="2" charset="0"/>
              </a:rPr>
              <a:t>FEDERAL </a:t>
            </a:r>
            <a:r>
              <a:rPr sz="3600" spc="145" dirty="0">
                <a:latin typeface="Roboto Black" panose="02000000000000000000" pitchFamily="2" charset="0"/>
                <a:ea typeface="Roboto Black" panose="02000000000000000000" pitchFamily="2" charset="0"/>
                <a:cs typeface="Roboto Black" panose="02000000000000000000" pitchFamily="2" charset="0"/>
              </a:rPr>
              <a:t>DE </a:t>
            </a:r>
            <a:r>
              <a:rPr sz="3600" spc="160" dirty="0">
                <a:latin typeface="Roboto Black" panose="02000000000000000000" pitchFamily="2" charset="0"/>
                <a:ea typeface="Roboto Black" panose="02000000000000000000" pitchFamily="2" charset="0"/>
                <a:cs typeface="Roboto Black" panose="02000000000000000000" pitchFamily="2" charset="0"/>
              </a:rPr>
              <a:t>LICENCIA </a:t>
            </a:r>
            <a:r>
              <a:rPr sz="3600" spc="-1070" dirty="0">
                <a:latin typeface="Roboto Black" panose="02000000000000000000" pitchFamily="2" charset="0"/>
                <a:ea typeface="Roboto Black" panose="02000000000000000000" pitchFamily="2" charset="0"/>
                <a:cs typeface="Roboto Black" panose="02000000000000000000" pitchFamily="2" charset="0"/>
              </a:rPr>
              <a:t> </a:t>
            </a:r>
            <a:r>
              <a:rPr sz="3600" spc="80" dirty="0">
                <a:latin typeface="Roboto Black" panose="02000000000000000000" pitchFamily="2" charset="0"/>
                <a:ea typeface="Roboto Black" panose="02000000000000000000" pitchFamily="2" charset="0"/>
                <a:cs typeface="Roboto Black" panose="02000000000000000000" pitchFamily="2" charset="0"/>
              </a:rPr>
              <a:t>FAMILIAR</a:t>
            </a:r>
            <a:r>
              <a:rPr sz="3600" spc="-225" dirty="0">
                <a:latin typeface="Roboto Black" panose="02000000000000000000" pitchFamily="2" charset="0"/>
                <a:ea typeface="Roboto Black" panose="02000000000000000000" pitchFamily="2" charset="0"/>
                <a:cs typeface="Roboto Black" panose="02000000000000000000" pitchFamily="2" charset="0"/>
              </a:rPr>
              <a:t> </a:t>
            </a:r>
            <a:r>
              <a:rPr sz="3600" spc="85" dirty="0">
                <a:latin typeface="Roboto Black" panose="02000000000000000000" pitchFamily="2" charset="0"/>
                <a:ea typeface="Roboto Black" panose="02000000000000000000" pitchFamily="2" charset="0"/>
                <a:cs typeface="Roboto Black" panose="02000000000000000000" pitchFamily="2" charset="0"/>
              </a:rPr>
              <a:t>Y</a:t>
            </a:r>
            <a:r>
              <a:rPr sz="3600" spc="-180" dirty="0">
                <a:latin typeface="Roboto Black" panose="02000000000000000000" pitchFamily="2" charset="0"/>
                <a:ea typeface="Roboto Black" panose="02000000000000000000" pitchFamily="2" charset="0"/>
                <a:cs typeface="Roboto Black" panose="02000000000000000000" pitchFamily="2" charset="0"/>
              </a:rPr>
              <a:t> </a:t>
            </a:r>
            <a:r>
              <a:rPr sz="3600" spc="190" dirty="0">
                <a:latin typeface="Roboto Black" panose="02000000000000000000" pitchFamily="2" charset="0"/>
                <a:ea typeface="Roboto Black" panose="02000000000000000000" pitchFamily="2" charset="0"/>
                <a:cs typeface="Roboto Black" panose="02000000000000000000" pitchFamily="2" charset="0"/>
              </a:rPr>
              <a:t>MÉDICO</a:t>
            </a:r>
            <a:r>
              <a:rPr sz="3600" spc="-225" dirty="0">
                <a:latin typeface="Roboto Black" panose="02000000000000000000" pitchFamily="2" charset="0"/>
                <a:ea typeface="Roboto Black" panose="02000000000000000000" pitchFamily="2" charset="0"/>
                <a:cs typeface="Roboto Black" panose="02000000000000000000" pitchFamily="2" charset="0"/>
              </a:rPr>
              <a:t> </a:t>
            </a:r>
            <a:r>
              <a:rPr sz="3600" spc="20" dirty="0">
                <a:latin typeface="Roboto Black" panose="02000000000000000000" pitchFamily="2" charset="0"/>
                <a:ea typeface="Roboto Black" panose="02000000000000000000" pitchFamily="2" charset="0"/>
                <a:cs typeface="Roboto Black" panose="02000000000000000000" pitchFamily="2" charset="0"/>
              </a:rPr>
              <a:t>(FMLA)</a:t>
            </a:r>
            <a:endParaRPr sz="36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5" name="object 5"/>
          <p:cNvSpPr txBox="1"/>
          <p:nvPr/>
        </p:nvSpPr>
        <p:spPr>
          <a:xfrm>
            <a:off x="257464" y="2209800"/>
            <a:ext cx="8851900" cy="2987997"/>
          </a:xfrm>
          <a:prstGeom prst="rect">
            <a:avLst/>
          </a:prstGeom>
        </p:spPr>
        <p:txBody>
          <a:bodyPr vert="horz" wrap="square" lIns="0" tIns="12700" rIns="0" bIns="0" rtlCol="0">
            <a:spAutoFit/>
          </a:bodyPr>
          <a:lstStyle/>
          <a:p>
            <a:pPr marL="12065" marR="430530" algn="just">
              <a:spcBef>
                <a:spcPts val="100"/>
              </a:spcBef>
              <a:buClr>
                <a:srgbClr val="F36C4E"/>
              </a:buClr>
              <a:tabLst>
                <a:tab pos="583565" algn="l"/>
              </a:tabLst>
            </a:pPr>
            <a:r>
              <a:rPr lang="en-US" sz="1600" spc="-5" dirty="0" err="1">
                <a:solidFill>
                  <a:srgbClr val="151F46"/>
                </a:solidFill>
                <a:latin typeface="Roboto Medium" panose="02000000000000000000" pitchFamily="2" charset="0"/>
                <a:ea typeface="Roboto Medium" panose="02000000000000000000" pitchFamily="2" charset="0"/>
                <a:cs typeface="Roboto Medium" panose="02000000000000000000" pitchFamily="2" charset="0"/>
              </a:rPr>
              <a:t>G</a:t>
            </a:r>
            <a:r>
              <a:rPr sz="1600" spc="-5" dirty="0" err="1">
                <a:solidFill>
                  <a:srgbClr val="151F46"/>
                </a:solidFill>
                <a:latin typeface="Roboto Medium" panose="02000000000000000000" pitchFamily="2" charset="0"/>
                <a:ea typeface="Roboto Medium" panose="02000000000000000000" pitchFamily="2" charset="0"/>
                <a:cs typeface="Roboto Medium" panose="02000000000000000000" pitchFamily="2" charset="0"/>
              </a:rPr>
              <a:t>e</a:t>
            </a:r>
            <a:r>
              <a:rPr lang="en-US" sz="1600" spc="-5" dirty="0" err="1">
                <a:solidFill>
                  <a:srgbClr val="151F46"/>
                </a:solidFill>
                <a:latin typeface="Roboto Medium" panose="02000000000000000000" pitchFamily="2" charset="0"/>
                <a:ea typeface="Roboto Medium" panose="02000000000000000000" pitchFamily="2" charset="0"/>
                <a:cs typeface="Roboto Medium" panose="02000000000000000000" pitchFamily="2" charset="0"/>
              </a:rPr>
              <a:t>ne</a:t>
            </a:r>
            <a:r>
              <a:rPr sz="1600" spc="-5" dirty="0" err="1">
                <a:solidFill>
                  <a:srgbClr val="151F46"/>
                </a:solidFill>
                <a:latin typeface="Roboto Medium" panose="02000000000000000000" pitchFamily="2" charset="0"/>
                <a:ea typeface="Roboto Medium" panose="02000000000000000000" pitchFamily="2" charset="0"/>
                <a:cs typeface="Roboto Medium" panose="02000000000000000000" pitchFamily="2" charset="0"/>
              </a:rPr>
              <a:t>ralmente</a:t>
            </a:r>
            <a:r>
              <a:rPr sz="16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spc="8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todos </a:t>
            </a:r>
            <a:r>
              <a:rPr lang="es-ES" sz="16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estos </a:t>
            </a:r>
            <a:r>
              <a:rPr lang="es-ES" sz="16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requisitos </a:t>
            </a:r>
            <a:r>
              <a:rPr lang="es-ES" sz="16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deben cumplirse </a:t>
            </a:r>
            <a:r>
              <a:rPr lang="es-ES" sz="1600" spc="1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o </a:t>
            </a:r>
            <a:r>
              <a:rPr lang="es-ES" sz="16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un </a:t>
            </a:r>
            <a:r>
              <a:rPr lang="es-ES" sz="16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empleador </a:t>
            </a:r>
            <a:r>
              <a:rPr lang="es-ES" sz="1600" spc="7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no </a:t>
            </a:r>
            <a:r>
              <a:rPr lang="es-ES" sz="16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está </a:t>
            </a:r>
            <a:r>
              <a:rPr lang="es-ES" sz="16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obligado </a:t>
            </a:r>
            <a:r>
              <a:rPr lang="es-ES" sz="1600" spc="-10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 </a:t>
            </a:r>
            <a:r>
              <a:rPr lang="es-ES" sz="1600" spc="-5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mantener</a:t>
            </a:r>
            <a:r>
              <a:rPr lang="es-ES" sz="16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spc="-6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el</a:t>
            </a:r>
            <a:r>
              <a:rPr lang="es-ES" sz="16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trabajo</a:t>
            </a:r>
            <a:r>
              <a:rPr lang="es-ES" sz="16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a:t>
            </a:r>
            <a:r>
              <a:rPr lang="es-ES" sz="16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un </a:t>
            </a:r>
            <a:r>
              <a:rPr lang="es-ES" sz="16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empleado</a:t>
            </a:r>
            <a:endParaRPr lang="es-ES" sz="1600" dirty="0">
              <a:latin typeface="Roboto Medium" panose="02000000000000000000" pitchFamily="2" charset="0"/>
              <a:ea typeface="Roboto Medium" panose="02000000000000000000" pitchFamily="2" charset="0"/>
              <a:cs typeface="Roboto Medium" panose="02000000000000000000" pitchFamily="2" charset="0"/>
            </a:endParaRPr>
          </a:p>
          <a:p>
            <a:pPr marL="12065" marR="430530" algn="just">
              <a:lnSpc>
                <a:spcPct val="100000"/>
              </a:lnSpc>
              <a:spcBef>
                <a:spcPts val="100"/>
              </a:spcBef>
              <a:buClr>
                <a:srgbClr val="F36C4E"/>
              </a:buClr>
              <a:tabLst>
                <a:tab pos="583565" algn="l"/>
              </a:tabLst>
            </a:pPr>
            <a:endParaRPr lang="en-US" sz="1600" dirty="0">
              <a:latin typeface="Roboto Medium" panose="02000000000000000000" pitchFamily="2" charset="0"/>
              <a:ea typeface="Roboto Medium" panose="02000000000000000000" pitchFamily="2" charset="0"/>
              <a:cs typeface="Roboto Medium" panose="02000000000000000000" pitchFamily="2" charset="0"/>
            </a:endParaRPr>
          </a:p>
          <a:p>
            <a:pPr marL="12065" marR="430530" algn="just">
              <a:lnSpc>
                <a:spcPct val="100000"/>
              </a:lnSpc>
              <a:spcBef>
                <a:spcPts val="100"/>
              </a:spcBef>
              <a:buClr>
                <a:srgbClr val="F36C4E"/>
              </a:buClr>
              <a:tabLst>
                <a:tab pos="583565" algn="l"/>
              </a:tabLst>
            </a:pPr>
            <a:endParaRPr lang="en-US" sz="16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endParaRPr>
          </a:p>
          <a:p>
            <a:pPr marL="297815" marR="430530" indent="-285750" algn="just">
              <a:lnSpc>
                <a:spcPct val="100000"/>
              </a:lnSpc>
              <a:spcBef>
                <a:spcPts val="600"/>
              </a:spcBef>
              <a:buClr>
                <a:srgbClr val="F36C4E"/>
              </a:buClr>
              <a:buFont typeface="Arial" panose="020B0604020202020204" pitchFamily="34" charset="0"/>
              <a:buChar char="•"/>
              <a:tabLst>
                <a:tab pos="583565" algn="l"/>
              </a:tabLst>
            </a:pPr>
            <a:r>
              <a:rPr lang="es-ES" sz="16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El empleado esta </a:t>
            </a:r>
            <a:r>
              <a:rPr lang="es-ES" sz="16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50 </a:t>
            </a:r>
            <a:r>
              <a:rPr lang="es-ES" sz="1600" spc="1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o </a:t>
            </a:r>
            <a:r>
              <a:rPr lang="es-ES" sz="16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más empleados </a:t>
            </a:r>
            <a:r>
              <a:rPr lang="es-ES" sz="16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dentro </a:t>
            </a:r>
            <a:r>
              <a:rPr lang="es-ES" sz="16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 </a:t>
            </a:r>
            <a:r>
              <a:rPr lang="es-ES" sz="1600" spc="-5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spc="-5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las </a:t>
            </a:r>
            <a:r>
              <a:rPr lang="es-ES" sz="16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75 </a:t>
            </a:r>
            <a:r>
              <a:rPr lang="es-ES" sz="1600" spc="-5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millas </a:t>
            </a:r>
            <a:r>
              <a:rPr lang="es-ES" sz="16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del </a:t>
            </a:r>
            <a:r>
              <a:rPr lang="es-ES" sz="16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lugar </a:t>
            </a:r>
            <a:r>
              <a:rPr lang="es-ES" sz="16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 </a:t>
            </a:r>
            <a:r>
              <a:rPr lang="es-ES" sz="1600" spc="-7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trabajo, </a:t>
            </a:r>
            <a:endParaRPr lang="en-US" sz="16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endParaRPr>
          </a:p>
          <a:p>
            <a:pPr marL="297815" marR="430530" indent="-285750" algn="just">
              <a:lnSpc>
                <a:spcPct val="100000"/>
              </a:lnSpc>
              <a:spcBef>
                <a:spcPts val="600"/>
              </a:spcBef>
              <a:buClr>
                <a:srgbClr val="F36C4E"/>
              </a:buClr>
              <a:buFont typeface="Arial" panose="020B0604020202020204" pitchFamily="34" charset="0"/>
              <a:buChar char="•"/>
              <a:tabLst>
                <a:tab pos="583565" algn="l"/>
              </a:tabLst>
            </a:pPr>
            <a:r>
              <a:rPr sz="16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El</a:t>
            </a:r>
            <a:r>
              <a:rPr sz="16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6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empleado debe </a:t>
            </a:r>
            <a:r>
              <a:rPr sz="16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haber</a:t>
            </a:r>
            <a:r>
              <a:rPr sz="16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600" spc="-5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trabajado</a:t>
            </a:r>
            <a:r>
              <a:rPr sz="16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600" spc="-9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allí</a:t>
            </a:r>
            <a:r>
              <a:rPr sz="16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6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durante</a:t>
            </a:r>
            <a:r>
              <a:rPr sz="16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600" spc="-9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al</a:t>
            </a:r>
            <a:r>
              <a:rPr sz="16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6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menos</a:t>
            </a:r>
            <a:r>
              <a:rPr sz="16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6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12</a:t>
            </a:r>
            <a:r>
              <a:rPr sz="16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6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meses</a:t>
            </a:r>
            <a:endParaRPr lang="en-US" sz="1600" dirty="0">
              <a:latin typeface="Roboto Medium" panose="02000000000000000000" pitchFamily="2" charset="0"/>
              <a:ea typeface="Roboto Medium" panose="02000000000000000000" pitchFamily="2" charset="0"/>
              <a:cs typeface="Roboto Medium" panose="02000000000000000000" pitchFamily="2" charset="0"/>
            </a:endParaRPr>
          </a:p>
          <a:p>
            <a:pPr marL="297815" marR="430530" indent="-285750" algn="just">
              <a:lnSpc>
                <a:spcPct val="100000"/>
              </a:lnSpc>
              <a:spcBef>
                <a:spcPts val="600"/>
              </a:spcBef>
              <a:buClr>
                <a:srgbClr val="F36C4E"/>
              </a:buClr>
              <a:buFont typeface="Arial" panose="020B0604020202020204" pitchFamily="34" charset="0"/>
              <a:buChar char="•"/>
              <a:tabLst>
                <a:tab pos="583565" algn="l"/>
              </a:tabLst>
            </a:pPr>
            <a:r>
              <a:rPr sz="16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El</a:t>
            </a:r>
            <a:r>
              <a:rPr sz="16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6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empleado debe </a:t>
            </a:r>
            <a:r>
              <a:rPr sz="16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haber</a:t>
            </a:r>
            <a:r>
              <a:rPr sz="16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600" spc="-5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trabajado</a:t>
            </a:r>
            <a:r>
              <a:rPr sz="16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600" spc="-10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al</a:t>
            </a:r>
            <a:r>
              <a:rPr sz="16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6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menos</a:t>
            </a:r>
            <a:r>
              <a:rPr sz="16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6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1250</a:t>
            </a:r>
            <a:r>
              <a:rPr sz="16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6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horas</a:t>
            </a:r>
            <a:r>
              <a:rPr sz="16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6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en</a:t>
            </a:r>
            <a:r>
              <a:rPr sz="16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los</a:t>
            </a:r>
            <a:r>
              <a:rPr sz="16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6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últimos</a:t>
            </a:r>
            <a:r>
              <a:rPr sz="16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6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12</a:t>
            </a:r>
            <a:r>
              <a:rPr sz="16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6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meses</a:t>
            </a:r>
            <a:endParaRPr lang="en-US" sz="16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endParaRPr>
          </a:p>
          <a:p>
            <a:pPr marL="297815" marR="430530" indent="-285750" algn="just">
              <a:lnSpc>
                <a:spcPct val="100000"/>
              </a:lnSpc>
              <a:spcBef>
                <a:spcPts val="600"/>
              </a:spcBef>
              <a:buClr>
                <a:srgbClr val="F36C4E"/>
              </a:buClr>
              <a:buFont typeface="Arial" panose="020B0604020202020204" pitchFamily="34" charset="0"/>
              <a:buChar char="•"/>
              <a:tabLst>
                <a:tab pos="583565" algn="l"/>
              </a:tabLst>
            </a:pPr>
            <a:r>
              <a:rPr lang="es-ES" sz="16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El</a:t>
            </a:r>
            <a:r>
              <a:rPr lang="es-ES" sz="16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empleado</a:t>
            </a:r>
            <a:r>
              <a:rPr lang="es-ES" sz="16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generalmente</a:t>
            </a:r>
            <a:r>
              <a:rPr lang="es-ES" sz="16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debe</a:t>
            </a:r>
            <a:r>
              <a:rPr lang="es-ES" sz="16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avisar</a:t>
            </a:r>
            <a:r>
              <a:rPr lang="es-ES" sz="16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spc="-7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al</a:t>
            </a:r>
            <a:r>
              <a:rPr lang="es-ES" sz="16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empleador</a:t>
            </a:r>
            <a:r>
              <a:rPr lang="es-ES" sz="16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spc="7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con</a:t>
            </a:r>
            <a:r>
              <a:rPr lang="es-ES" sz="1600" spc="6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spc="7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30</a:t>
            </a:r>
            <a:r>
              <a:rPr lang="es-ES" sz="16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días</a:t>
            </a:r>
            <a:r>
              <a:rPr lang="es-ES" sz="1600" spc="4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 </a:t>
            </a:r>
            <a:r>
              <a:rPr lang="es-ES" sz="1600" spc="-5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anticipación</a:t>
            </a:r>
            <a:r>
              <a:rPr lang="es-ES" sz="16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si</a:t>
            </a:r>
            <a:r>
              <a:rPr lang="es-ES" sz="16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su </a:t>
            </a:r>
            <a:r>
              <a:rPr lang="es-ES" sz="16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necesidad</a:t>
            </a:r>
            <a:r>
              <a:rPr lang="es-ES" sz="1600" spc="4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a:t>
            </a:r>
            <a:r>
              <a:rPr lang="es-ES" sz="1600" spc="114"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licencia</a:t>
            </a:r>
            <a:r>
              <a:rPr lang="es-ES" sz="1600" spc="7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es</a:t>
            </a:r>
            <a:r>
              <a:rPr lang="es-ES" sz="16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6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previsible</a:t>
            </a:r>
            <a:endParaRPr lang="es-ES" sz="1600" dirty="0">
              <a:latin typeface="Roboto Medium" panose="02000000000000000000" pitchFamily="2" charset="0"/>
              <a:ea typeface="Roboto Medium" panose="02000000000000000000" pitchFamily="2" charset="0"/>
              <a:cs typeface="Roboto Medium" panose="02000000000000000000" pitchFamily="2" charset="0"/>
            </a:endParaRPr>
          </a:p>
          <a:p>
            <a:pPr marL="582930">
              <a:lnSpc>
                <a:spcPct val="100000"/>
              </a:lnSpc>
              <a:spcBef>
                <a:spcPts val="1370"/>
              </a:spcBef>
            </a:pPr>
            <a:endParaRPr lang="en-US" sz="1600" dirty="0">
              <a:latin typeface="Roboto Medium" panose="02000000000000000000" pitchFamily="2" charset="0"/>
              <a:ea typeface="Roboto Medium" panose="02000000000000000000" pitchFamily="2" charset="0"/>
              <a:cs typeface="Roboto Medium" panose="02000000000000000000" pitchFamily="2" charset="0"/>
            </a:endParaRPr>
          </a:p>
        </p:txBody>
      </p:sp>
      <p:sp>
        <p:nvSpPr>
          <p:cNvPr id="7" name="object 7"/>
          <p:cNvSpPr txBox="1"/>
          <p:nvPr/>
        </p:nvSpPr>
        <p:spPr>
          <a:xfrm>
            <a:off x="63500" y="3860038"/>
            <a:ext cx="8263255" cy="272510"/>
          </a:xfrm>
          <a:prstGeom prst="rect">
            <a:avLst/>
          </a:prstGeom>
        </p:spPr>
        <p:txBody>
          <a:bodyPr vert="horz" wrap="square" lIns="0" tIns="9525" rIns="0" bIns="0" rtlCol="0">
            <a:spAutoFit/>
          </a:bodyPr>
          <a:lstStyle/>
          <a:p>
            <a:pPr marL="12065" marR="535305">
              <a:lnSpc>
                <a:spcPct val="101200"/>
              </a:lnSpc>
              <a:spcBef>
                <a:spcPts val="75"/>
              </a:spcBef>
              <a:buClr>
                <a:srgbClr val="F36C4E"/>
              </a:buClr>
              <a:tabLst>
                <a:tab pos="582295" algn="l"/>
                <a:tab pos="583565" algn="l"/>
              </a:tabLst>
            </a:pPr>
            <a:r>
              <a:rPr lang="en-US" sz="1800" dirty="0">
                <a:latin typeface="Trebuchet MS"/>
                <a:cs typeface="Trebuchet MS"/>
              </a:rPr>
              <a:t> </a:t>
            </a:r>
            <a:endParaRPr sz="1800" dirty="0">
              <a:latin typeface="Trebuchet MS"/>
              <a:cs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068181" cy="6744968"/>
          </a:xfrm>
          <a:prstGeom prst="rect">
            <a:avLst/>
          </a:prstGeom>
        </p:spPr>
      </p:pic>
      <p:sp>
        <p:nvSpPr>
          <p:cNvPr id="3" name="object 3"/>
          <p:cNvSpPr txBox="1">
            <a:spLocks noGrp="1"/>
          </p:cNvSpPr>
          <p:nvPr>
            <p:ph type="title"/>
          </p:nvPr>
        </p:nvSpPr>
        <p:spPr>
          <a:xfrm>
            <a:off x="490524" y="458470"/>
            <a:ext cx="6619240" cy="1141730"/>
          </a:xfrm>
          <a:prstGeom prst="rect">
            <a:avLst/>
          </a:prstGeom>
        </p:spPr>
        <p:txBody>
          <a:bodyPr vert="horz" wrap="square" lIns="0" tIns="6350" rIns="0" bIns="0" rtlCol="0">
            <a:spAutoFit/>
          </a:bodyPr>
          <a:lstStyle/>
          <a:p>
            <a:pPr marL="12700" marR="5080">
              <a:lnSpc>
                <a:spcPts val="4470"/>
              </a:lnSpc>
              <a:spcBef>
                <a:spcPts val="50"/>
              </a:spcBef>
            </a:pPr>
            <a:r>
              <a:rPr sz="3600" spc="30" dirty="0">
                <a:latin typeface="Roboto Black" panose="02000000000000000000" pitchFamily="2" charset="0"/>
                <a:ea typeface="Roboto Black" panose="02000000000000000000" pitchFamily="2" charset="0"/>
                <a:cs typeface="Roboto Black" panose="02000000000000000000" pitchFamily="2" charset="0"/>
              </a:rPr>
              <a:t>LEY</a:t>
            </a:r>
            <a:r>
              <a:rPr sz="3600" spc="-204" dirty="0">
                <a:latin typeface="Roboto Black" panose="02000000000000000000" pitchFamily="2" charset="0"/>
                <a:ea typeface="Roboto Black" panose="02000000000000000000" pitchFamily="2" charset="0"/>
                <a:cs typeface="Roboto Black" panose="02000000000000000000" pitchFamily="2" charset="0"/>
              </a:rPr>
              <a:t> </a:t>
            </a:r>
            <a:r>
              <a:rPr sz="3600" spc="145" dirty="0">
                <a:latin typeface="Roboto Black" panose="02000000000000000000" pitchFamily="2" charset="0"/>
                <a:ea typeface="Roboto Black" panose="02000000000000000000" pitchFamily="2" charset="0"/>
                <a:cs typeface="Roboto Black" panose="02000000000000000000" pitchFamily="2" charset="0"/>
              </a:rPr>
              <a:t>DE</a:t>
            </a:r>
            <a:r>
              <a:rPr sz="3600" spc="-204" dirty="0">
                <a:latin typeface="Roboto Black" panose="02000000000000000000" pitchFamily="2" charset="0"/>
                <a:ea typeface="Roboto Black" panose="02000000000000000000" pitchFamily="2" charset="0"/>
                <a:cs typeface="Roboto Black" panose="02000000000000000000" pitchFamily="2" charset="0"/>
              </a:rPr>
              <a:t> </a:t>
            </a:r>
            <a:r>
              <a:rPr sz="3600" spc="160" dirty="0">
                <a:latin typeface="Roboto Black" panose="02000000000000000000" pitchFamily="2" charset="0"/>
                <a:ea typeface="Roboto Black" panose="02000000000000000000" pitchFamily="2" charset="0"/>
                <a:cs typeface="Roboto Black" panose="02000000000000000000" pitchFamily="2" charset="0"/>
              </a:rPr>
              <a:t>LICENCIA</a:t>
            </a:r>
            <a:r>
              <a:rPr sz="3600" spc="-210" dirty="0">
                <a:latin typeface="Roboto Black" panose="02000000000000000000" pitchFamily="2" charset="0"/>
                <a:ea typeface="Roboto Black" panose="02000000000000000000" pitchFamily="2" charset="0"/>
                <a:cs typeface="Roboto Black" panose="02000000000000000000" pitchFamily="2" charset="0"/>
              </a:rPr>
              <a:t> </a:t>
            </a:r>
            <a:r>
              <a:rPr sz="3600" spc="80" dirty="0">
                <a:latin typeface="Roboto Black" panose="02000000000000000000" pitchFamily="2" charset="0"/>
                <a:ea typeface="Roboto Black" panose="02000000000000000000" pitchFamily="2" charset="0"/>
                <a:cs typeface="Roboto Black" panose="02000000000000000000" pitchFamily="2" charset="0"/>
              </a:rPr>
              <a:t>FAMILIAR</a:t>
            </a:r>
            <a:r>
              <a:rPr sz="3600" spc="-180" dirty="0">
                <a:latin typeface="Roboto Black" panose="02000000000000000000" pitchFamily="2" charset="0"/>
                <a:ea typeface="Roboto Black" panose="02000000000000000000" pitchFamily="2" charset="0"/>
                <a:cs typeface="Roboto Black" panose="02000000000000000000" pitchFamily="2" charset="0"/>
              </a:rPr>
              <a:t> </a:t>
            </a:r>
            <a:r>
              <a:rPr sz="3600" spc="145" dirty="0">
                <a:latin typeface="Roboto Black" panose="02000000000000000000" pitchFamily="2" charset="0"/>
                <a:ea typeface="Roboto Black" panose="02000000000000000000" pitchFamily="2" charset="0"/>
                <a:cs typeface="Roboto Black" panose="02000000000000000000" pitchFamily="2" charset="0"/>
              </a:rPr>
              <a:t>DE </a:t>
            </a:r>
            <a:r>
              <a:rPr sz="3600" spc="-1070" dirty="0">
                <a:latin typeface="Roboto Black" panose="02000000000000000000" pitchFamily="2" charset="0"/>
                <a:ea typeface="Roboto Black" panose="02000000000000000000" pitchFamily="2" charset="0"/>
                <a:cs typeface="Roboto Black" panose="02000000000000000000" pitchFamily="2" charset="0"/>
              </a:rPr>
              <a:t> </a:t>
            </a:r>
            <a:r>
              <a:rPr sz="3600" spc="270" dirty="0">
                <a:latin typeface="Roboto Black" panose="02000000000000000000" pitchFamily="2" charset="0"/>
                <a:ea typeface="Roboto Black" panose="02000000000000000000" pitchFamily="2" charset="0"/>
                <a:cs typeface="Roboto Black" panose="02000000000000000000" pitchFamily="2" charset="0"/>
              </a:rPr>
              <a:t>NE</a:t>
            </a:r>
            <a:r>
              <a:rPr sz="3600" spc="390" dirty="0">
                <a:latin typeface="Roboto Black" panose="02000000000000000000" pitchFamily="2" charset="0"/>
                <a:ea typeface="Roboto Black" panose="02000000000000000000" pitchFamily="2" charset="0"/>
                <a:cs typeface="Roboto Black" panose="02000000000000000000" pitchFamily="2" charset="0"/>
              </a:rPr>
              <a:t>W</a:t>
            </a:r>
            <a:r>
              <a:rPr sz="3600" spc="-204" dirty="0">
                <a:latin typeface="Roboto Black" panose="02000000000000000000" pitchFamily="2" charset="0"/>
                <a:ea typeface="Roboto Black" panose="02000000000000000000" pitchFamily="2" charset="0"/>
                <a:cs typeface="Roboto Black" panose="02000000000000000000" pitchFamily="2" charset="0"/>
              </a:rPr>
              <a:t> </a:t>
            </a:r>
            <a:r>
              <a:rPr sz="3600" spc="-185" dirty="0">
                <a:latin typeface="Roboto Black" panose="02000000000000000000" pitchFamily="2" charset="0"/>
                <a:ea typeface="Roboto Black" panose="02000000000000000000" pitchFamily="2" charset="0"/>
                <a:cs typeface="Roboto Black" panose="02000000000000000000" pitchFamily="2" charset="0"/>
              </a:rPr>
              <a:t>JERS</a:t>
            </a:r>
            <a:r>
              <a:rPr sz="3600" spc="45" dirty="0">
                <a:latin typeface="Roboto Black" panose="02000000000000000000" pitchFamily="2" charset="0"/>
                <a:ea typeface="Roboto Black" panose="02000000000000000000" pitchFamily="2" charset="0"/>
                <a:cs typeface="Roboto Black" panose="02000000000000000000" pitchFamily="2" charset="0"/>
              </a:rPr>
              <a:t>EY</a:t>
            </a:r>
            <a:r>
              <a:rPr sz="3600" spc="-225" dirty="0">
                <a:latin typeface="Roboto Black" panose="02000000000000000000" pitchFamily="2" charset="0"/>
                <a:ea typeface="Roboto Black" panose="02000000000000000000" pitchFamily="2" charset="0"/>
                <a:cs typeface="Roboto Black" panose="02000000000000000000" pitchFamily="2" charset="0"/>
              </a:rPr>
              <a:t> </a:t>
            </a:r>
            <a:r>
              <a:rPr sz="3600" spc="40" dirty="0">
                <a:latin typeface="Roboto Black" panose="02000000000000000000" pitchFamily="2" charset="0"/>
                <a:ea typeface="Roboto Black" panose="02000000000000000000" pitchFamily="2" charset="0"/>
                <a:cs typeface="Roboto Black" panose="02000000000000000000" pitchFamily="2" charset="0"/>
              </a:rPr>
              <a:t>(</a:t>
            </a:r>
            <a:r>
              <a:rPr sz="3600" spc="-50" dirty="0">
                <a:latin typeface="Roboto Black" panose="02000000000000000000" pitchFamily="2" charset="0"/>
                <a:ea typeface="Roboto Black" panose="02000000000000000000" pitchFamily="2" charset="0"/>
                <a:cs typeface="Roboto Black" panose="02000000000000000000" pitchFamily="2" charset="0"/>
              </a:rPr>
              <a:t>N</a:t>
            </a:r>
            <a:r>
              <a:rPr sz="3600" spc="-60" dirty="0">
                <a:latin typeface="Roboto Black" panose="02000000000000000000" pitchFamily="2" charset="0"/>
                <a:ea typeface="Roboto Black" panose="02000000000000000000" pitchFamily="2" charset="0"/>
                <a:cs typeface="Roboto Black" panose="02000000000000000000" pitchFamily="2" charset="0"/>
              </a:rPr>
              <a:t>J</a:t>
            </a:r>
            <a:r>
              <a:rPr sz="3600" spc="155" dirty="0">
                <a:latin typeface="Roboto Black" panose="02000000000000000000" pitchFamily="2" charset="0"/>
                <a:ea typeface="Roboto Black" panose="02000000000000000000" pitchFamily="2" charset="0"/>
                <a:cs typeface="Roboto Black" panose="02000000000000000000" pitchFamily="2" charset="0"/>
              </a:rPr>
              <a:t>F</a:t>
            </a:r>
            <a:r>
              <a:rPr sz="3600" spc="120" dirty="0">
                <a:latin typeface="Roboto Black" panose="02000000000000000000" pitchFamily="2" charset="0"/>
                <a:ea typeface="Roboto Black" panose="02000000000000000000" pitchFamily="2" charset="0"/>
                <a:cs typeface="Roboto Black" panose="02000000000000000000" pitchFamily="2" charset="0"/>
              </a:rPr>
              <a:t>L</a:t>
            </a:r>
            <a:r>
              <a:rPr sz="3600" spc="295" dirty="0">
                <a:latin typeface="Roboto Black" panose="02000000000000000000" pitchFamily="2" charset="0"/>
                <a:ea typeface="Roboto Black" panose="02000000000000000000" pitchFamily="2" charset="0"/>
                <a:cs typeface="Roboto Black" panose="02000000000000000000" pitchFamily="2" charset="0"/>
              </a:rPr>
              <a:t>A)</a:t>
            </a:r>
            <a:endParaRPr sz="36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4" name="object 4"/>
          <p:cNvSpPr txBox="1"/>
          <p:nvPr/>
        </p:nvSpPr>
        <p:spPr>
          <a:xfrm>
            <a:off x="318007" y="1933398"/>
            <a:ext cx="8432165" cy="2991203"/>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Aplicado </a:t>
            </a:r>
            <a:r>
              <a:rPr sz="1400" dirty="0" err="1">
                <a:solidFill>
                  <a:srgbClr val="151F46"/>
                </a:solidFill>
                <a:latin typeface="Roboto Medium" panose="02000000000000000000" pitchFamily="2" charset="0"/>
                <a:ea typeface="Roboto Medium" panose="02000000000000000000" pitchFamily="2" charset="0"/>
                <a:cs typeface="Roboto Medium" panose="02000000000000000000" pitchFamily="2" charset="0"/>
              </a:rPr>
              <a:t>por</a:t>
            </a:r>
            <a:r>
              <a:rPr sz="14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la</a:t>
            </a:r>
            <a:r>
              <a:rPr lang="en-US" sz="14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14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NJ Division on Civil Rights: </a:t>
            </a:r>
            <a:r>
              <a:rPr sz="1400" b="1"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njcivilrights.gov</a:t>
            </a:r>
            <a:endParaRPr sz="1400" b="1" dirty="0">
              <a:latin typeface="Roboto Medium" panose="02000000000000000000" pitchFamily="2" charset="0"/>
              <a:ea typeface="Roboto Medium" panose="02000000000000000000" pitchFamily="2" charset="0"/>
              <a:cs typeface="Roboto Medium" panose="02000000000000000000" pitchFamily="2" charset="0"/>
            </a:endParaRPr>
          </a:p>
          <a:p>
            <a:pPr>
              <a:lnSpc>
                <a:spcPct val="100000"/>
              </a:lnSpc>
              <a:spcBef>
                <a:spcPts val="30"/>
              </a:spcBef>
            </a:pPr>
            <a:endParaRPr sz="1600" dirty="0">
              <a:latin typeface="Roboto Medium" panose="02000000000000000000" pitchFamily="2" charset="0"/>
              <a:ea typeface="Roboto Medium" panose="02000000000000000000" pitchFamily="2" charset="0"/>
              <a:cs typeface="Roboto Medium" panose="02000000000000000000" pitchFamily="2" charset="0"/>
            </a:endParaRPr>
          </a:p>
          <a:p>
            <a:pPr marL="12700" marR="373380">
              <a:lnSpc>
                <a:spcPts val="1870"/>
              </a:lnSpc>
            </a:pPr>
            <a:r>
              <a:rPr sz="14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Los empleados pueden recibir hasta 12 semanas de licencia no pagada con protección de  empleo en 24 meses para:</a:t>
            </a:r>
            <a:endParaRPr sz="1400" dirty="0">
              <a:latin typeface="Roboto Medium" panose="02000000000000000000" pitchFamily="2" charset="0"/>
              <a:ea typeface="Roboto Medium" panose="02000000000000000000" pitchFamily="2" charset="0"/>
              <a:cs typeface="Roboto Medium" panose="02000000000000000000" pitchFamily="2" charset="0"/>
            </a:endParaRPr>
          </a:p>
          <a:p>
            <a:pPr marL="582930" indent="-570865">
              <a:lnSpc>
                <a:spcPts val="1870"/>
              </a:lnSpc>
              <a:buClr>
                <a:srgbClr val="F36C4E"/>
              </a:buClr>
              <a:buFont typeface="Cambria"/>
              <a:buChar char="•"/>
              <a:tabLst>
                <a:tab pos="582295" algn="l"/>
                <a:tab pos="583565" algn="l"/>
              </a:tabLst>
            </a:pPr>
            <a:r>
              <a:rPr sz="14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Cuidar o vincularse con un recién nacido, recién adoptado o niño de crianza temporal</a:t>
            </a:r>
            <a:endParaRPr sz="1400" dirty="0">
              <a:latin typeface="Roboto Medium" panose="02000000000000000000" pitchFamily="2" charset="0"/>
              <a:ea typeface="Roboto Medium" panose="02000000000000000000" pitchFamily="2" charset="0"/>
              <a:cs typeface="Roboto Medium" panose="02000000000000000000" pitchFamily="2" charset="0"/>
            </a:endParaRPr>
          </a:p>
          <a:p>
            <a:pPr>
              <a:lnSpc>
                <a:spcPct val="100000"/>
              </a:lnSpc>
              <a:spcBef>
                <a:spcPts val="5"/>
              </a:spcBef>
              <a:buClr>
                <a:srgbClr val="F36C4E"/>
              </a:buClr>
              <a:buFont typeface="Cambria"/>
              <a:buChar char="•"/>
            </a:pPr>
            <a:endParaRPr sz="1600" dirty="0">
              <a:latin typeface="Roboto Medium" panose="02000000000000000000" pitchFamily="2" charset="0"/>
              <a:ea typeface="Roboto Medium" panose="02000000000000000000" pitchFamily="2" charset="0"/>
              <a:cs typeface="Roboto Medium" panose="02000000000000000000" pitchFamily="2" charset="0"/>
            </a:endParaRPr>
          </a:p>
          <a:p>
            <a:pPr marL="582930" marR="228600" indent="-570865">
              <a:lnSpc>
                <a:spcPct val="100000"/>
              </a:lnSpc>
              <a:buClr>
                <a:srgbClr val="F36C4E"/>
              </a:buClr>
              <a:buFont typeface="Cambria"/>
              <a:buChar char="•"/>
              <a:tabLst>
                <a:tab pos="582295" algn="l"/>
                <a:tab pos="583565" algn="l"/>
              </a:tabLst>
            </a:pPr>
            <a:r>
              <a:rPr sz="14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Cuidar de un familiar, o alguien que sea el equivalente de un familiar, con una  enfermedad grave (incluido un diagnóstico de COVID-19), o que haya sido aislado o  puesto en cuarentena debido a la sospecha de exposición a una enfermedad  transmisible (incluido el COVID-19) durante un estado de emergencia</a:t>
            </a:r>
            <a:endParaRPr sz="1400" dirty="0">
              <a:latin typeface="Roboto Medium" panose="02000000000000000000" pitchFamily="2" charset="0"/>
              <a:ea typeface="Roboto Medium" panose="02000000000000000000" pitchFamily="2" charset="0"/>
              <a:cs typeface="Roboto Medium" panose="02000000000000000000" pitchFamily="2" charset="0"/>
            </a:endParaRPr>
          </a:p>
          <a:p>
            <a:pPr>
              <a:lnSpc>
                <a:spcPct val="100000"/>
              </a:lnSpc>
              <a:spcBef>
                <a:spcPts val="10"/>
              </a:spcBef>
              <a:buClr>
                <a:srgbClr val="F36C4E"/>
              </a:buClr>
              <a:buFont typeface="Cambria"/>
              <a:buChar char="•"/>
            </a:pPr>
            <a:endParaRPr sz="1600" dirty="0">
              <a:latin typeface="Roboto Medium" panose="02000000000000000000" pitchFamily="2" charset="0"/>
              <a:ea typeface="Roboto Medium" panose="02000000000000000000" pitchFamily="2" charset="0"/>
              <a:cs typeface="Roboto Medium" panose="02000000000000000000" pitchFamily="2" charset="0"/>
            </a:endParaRPr>
          </a:p>
          <a:p>
            <a:pPr marL="582930" marR="5080" indent="-570865">
              <a:lnSpc>
                <a:spcPct val="100000"/>
              </a:lnSpc>
              <a:buClr>
                <a:srgbClr val="F36C4E"/>
              </a:buClr>
              <a:buFont typeface="Cambria"/>
              <a:buChar char="•"/>
              <a:tabLst>
                <a:tab pos="582295" algn="l"/>
                <a:tab pos="583565" algn="l"/>
              </a:tabLst>
            </a:pPr>
            <a:r>
              <a:rPr sz="14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Proporcionar la atención o el tratamiento necesarios para un niño si su escuela o lugar  de atención está cerrado debido a una emergencia de salud pública (como COVID-19)</a:t>
            </a:r>
            <a:endParaRPr sz="1400" dirty="0">
              <a:latin typeface="Roboto Medium" panose="02000000000000000000" pitchFamily="2" charset="0"/>
              <a:ea typeface="Roboto Medium" panose="02000000000000000000" pitchFamily="2" charset="0"/>
              <a:cs typeface="Roboto Medium" panose="02000000000000000000" pitchFamily="2"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068181" cy="6744968"/>
          </a:xfrm>
          <a:prstGeom prst="rect">
            <a:avLst/>
          </a:prstGeom>
        </p:spPr>
      </p:pic>
      <p:sp>
        <p:nvSpPr>
          <p:cNvPr id="3" name="object 3"/>
          <p:cNvSpPr txBox="1">
            <a:spLocks noGrp="1"/>
          </p:cNvSpPr>
          <p:nvPr>
            <p:ph type="title"/>
          </p:nvPr>
        </p:nvSpPr>
        <p:spPr>
          <a:xfrm>
            <a:off x="490524" y="458470"/>
            <a:ext cx="6618605" cy="1141730"/>
          </a:xfrm>
          <a:prstGeom prst="rect">
            <a:avLst/>
          </a:prstGeom>
        </p:spPr>
        <p:txBody>
          <a:bodyPr vert="horz" wrap="square" lIns="0" tIns="6350" rIns="0" bIns="0" rtlCol="0">
            <a:spAutoFit/>
          </a:bodyPr>
          <a:lstStyle/>
          <a:p>
            <a:pPr marL="12700" marR="5080">
              <a:lnSpc>
                <a:spcPts val="4470"/>
              </a:lnSpc>
              <a:spcBef>
                <a:spcPts val="50"/>
              </a:spcBef>
            </a:pPr>
            <a:r>
              <a:rPr sz="3600" spc="30" dirty="0">
                <a:latin typeface="Roboto Black" panose="02000000000000000000" pitchFamily="2" charset="0"/>
                <a:ea typeface="Roboto Black" panose="02000000000000000000" pitchFamily="2" charset="0"/>
                <a:cs typeface="Roboto Black" panose="02000000000000000000" pitchFamily="2" charset="0"/>
              </a:rPr>
              <a:t>LEY</a:t>
            </a:r>
            <a:r>
              <a:rPr sz="3600" spc="-200" dirty="0">
                <a:latin typeface="Roboto Black" panose="02000000000000000000" pitchFamily="2" charset="0"/>
                <a:ea typeface="Roboto Black" panose="02000000000000000000" pitchFamily="2" charset="0"/>
                <a:cs typeface="Roboto Black" panose="02000000000000000000" pitchFamily="2" charset="0"/>
              </a:rPr>
              <a:t> </a:t>
            </a:r>
            <a:r>
              <a:rPr sz="3600" spc="145" dirty="0">
                <a:latin typeface="Roboto Black" panose="02000000000000000000" pitchFamily="2" charset="0"/>
                <a:ea typeface="Roboto Black" panose="02000000000000000000" pitchFamily="2" charset="0"/>
                <a:cs typeface="Roboto Black" panose="02000000000000000000" pitchFamily="2" charset="0"/>
              </a:rPr>
              <a:t>DE</a:t>
            </a:r>
            <a:r>
              <a:rPr sz="3600" spc="-204" dirty="0">
                <a:latin typeface="Roboto Black" panose="02000000000000000000" pitchFamily="2" charset="0"/>
                <a:ea typeface="Roboto Black" panose="02000000000000000000" pitchFamily="2" charset="0"/>
                <a:cs typeface="Roboto Black" panose="02000000000000000000" pitchFamily="2" charset="0"/>
              </a:rPr>
              <a:t> </a:t>
            </a:r>
            <a:r>
              <a:rPr sz="3600" spc="160" dirty="0">
                <a:latin typeface="Roboto Black" panose="02000000000000000000" pitchFamily="2" charset="0"/>
                <a:ea typeface="Roboto Black" panose="02000000000000000000" pitchFamily="2" charset="0"/>
                <a:cs typeface="Roboto Black" panose="02000000000000000000" pitchFamily="2" charset="0"/>
              </a:rPr>
              <a:t>LICENCIA</a:t>
            </a:r>
            <a:r>
              <a:rPr sz="3600" spc="-215" dirty="0">
                <a:latin typeface="Roboto Black" panose="02000000000000000000" pitchFamily="2" charset="0"/>
                <a:ea typeface="Roboto Black" panose="02000000000000000000" pitchFamily="2" charset="0"/>
                <a:cs typeface="Roboto Black" panose="02000000000000000000" pitchFamily="2" charset="0"/>
              </a:rPr>
              <a:t> </a:t>
            </a:r>
            <a:r>
              <a:rPr sz="3600" spc="80" dirty="0">
                <a:latin typeface="Roboto Black" panose="02000000000000000000" pitchFamily="2" charset="0"/>
                <a:ea typeface="Roboto Black" panose="02000000000000000000" pitchFamily="2" charset="0"/>
                <a:cs typeface="Roboto Black" panose="02000000000000000000" pitchFamily="2" charset="0"/>
              </a:rPr>
              <a:t>FAMILIAR</a:t>
            </a:r>
            <a:r>
              <a:rPr sz="3600" spc="-180" dirty="0">
                <a:latin typeface="Roboto Black" panose="02000000000000000000" pitchFamily="2" charset="0"/>
                <a:ea typeface="Roboto Black" panose="02000000000000000000" pitchFamily="2" charset="0"/>
                <a:cs typeface="Roboto Black" panose="02000000000000000000" pitchFamily="2" charset="0"/>
              </a:rPr>
              <a:t> </a:t>
            </a:r>
            <a:r>
              <a:rPr sz="3600" spc="145" dirty="0">
                <a:latin typeface="Roboto Black" panose="02000000000000000000" pitchFamily="2" charset="0"/>
                <a:ea typeface="Roboto Black" panose="02000000000000000000" pitchFamily="2" charset="0"/>
                <a:cs typeface="Roboto Black" panose="02000000000000000000" pitchFamily="2" charset="0"/>
              </a:rPr>
              <a:t>DE </a:t>
            </a:r>
            <a:r>
              <a:rPr sz="3600" spc="-1070" dirty="0">
                <a:latin typeface="Roboto Black" panose="02000000000000000000" pitchFamily="2" charset="0"/>
                <a:ea typeface="Roboto Black" panose="02000000000000000000" pitchFamily="2" charset="0"/>
                <a:cs typeface="Roboto Black" panose="02000000000000000000" pitchFamily="2" charset="0"/>
              </a:rPr>
              <a:t> </a:t>
            </a:r>
            <a:r>
              <a:rPr sz="3600" spc="270" dirty="0">
                <a:latin typeface="Roboto Black" panose="02000000000000000000" pitchFamily="2" charset="0"/>
                <a:ea typeface="Roboto Black" panose="02000000000000000000" pitchFamily="2" charset="0"/>
                <a:cs typeface="Roboto Black" panose="02000000000000000000" pitchFamily="2" charset="0"/>
              </a:rPr>
              <a:t>NE</a:t>
            </a:r>
            <a:r>
              <a:rPr sz="3600" spc="390" dirty="0">
                <a:latin typeface="Roboto Black" panose="02000000000000000000" pitchFamily="2" charset="0"/>
                <a:ea typeface="Roboto Black" panose="02000000000000000000" pitchFamily="2" charset="0"/>
                <a:cs typeface="Roboto Black" panose="02000000000000000000" pitchFamily="2" charset="0"/>
              </a:rPr>
              <a:t>W</a:t>
            </a:r>
            <a:r>
              <a:rPr sz="3600" spc="-185" dirty="0">
                <a:latin typeface="Roboto Black" panose="02000000000000000000" pitchFamily="2" charset="0"/>
                <a:ea typeface="Roboto Black" panose="02000000000000000000" pitchFamily="2" charset="0"/>
                <a:cs typeface="Roboto Black" panose="02000000000000000000" pitchFamily="2" charset="0"/>
              </a:rPr>
              <a:t>JERS</a:t>
            </a:r>
            <a:r>
              <a:rPr sz="3600" spc="45" dirty="0">
                <a:latin typeface="Roboto Black" panose="02000000000000000000" pitchFamily="2" charset="0"/>
                <a:ea typeface="Roboto Black" panose="02000000000000000000" pitchFamily="2" charset="0"/>
                <a:cs typeface="Roboto Black" panose="02000000000000000000" pitchFamily="2" charset="0"/>
              </a:rPr>
              <a:t>EY</a:t>
            </a:r>
            <a:r>
              <a:rPr sz="3600" spc="-225" dirty="0">
                <a:latin typeface="Roboto Black" panose="02000000000000000000" pitchFamily="2" charset="0"/>
                <a:ea typeface="Roboto Black" panose="02000000000000000000" pitchFamily="2" charset="0"/>
                <a:cs typeface="Roboto Black" panose="02000000000000000000" pitchFamily="2" charset="0"/>
              </a:rPr>
              <a:t> </a:t>
            </a:r>
            <a:r>
              <a:rPr sz="3600" spc="40" dirty="0">
                <a:latin typeface="Roboto Black" panose="02000000000000000000" pitchFamily="2" charset="0"/>
                <a:ea typeface="Roboto Black" panose="02000000000000000000" pitchFamily="2" charset="0"/>
                <a:cs typeface="Roboto Black" panose="02000000000000000000" pitchFamily="2" charset="0"/>
              </a:rPr>
              <a:t>(</a:t>
            </a:r>
            <a:r>
              <a:rPr sz="3600" spc="-50" dirty="0">
                <a:latin typeface="Roboto Black" panose="02000000000000000000" pitchFamily="2" charset="0"/>
                <a:ea typeface="Roboto Black" panose="02000000000000000000" pitchFamily="2" charset="0"/>
                <a:cs typeface="Roboto Black" panose="02000000000000000000" pitchFamily="2" charset="0"/>
              </a:rPr>
              <a:t>N</a:t>
            </a:r>
            <a:r>
              <a:rPr sz="3600" spc="-60" dirty="0">
                <a:latin typeface="Roboto Black" panose="02000000000000000000" pitchFamily="2" charset="0"/>
                <a:ea typeface="Roboto Black" panose="02000000000000000000" pitchFamily="2" charset="0"/>
                <a:cs typeface="Roboto Black" panose="02000000000000000000" pitchFamily="2" charset="0"/>
              </a:rPr>
              <a:t>J</a:t>
            </a:r>
            <a:r>
              <a:rPr sz="3600" spc="155" dirty="0">
                <a:latin typeface="Roboto Black" panose="02000000000000000000" pitchFamily="2" charset="0"/>
                <a:ea typeface="Roboto Black" panose="02000000000000000000" pitchFamily="2" charset="0"/>
                <a:cs typeface="Roboto Black" panose="02000000000000000000" pitchFamily="2" charset="0"/>
              </a:rPr>
              <a:t>F</a:t>
            </a:r>
            <a:r>
              <a:rPr sz="3600" spc="120" dirty="0">
                <a:latin typeface="Roboto Black" panose="02000000000000000000" pitchFamily="2" charset="0"/>
                <a:ea typeface="Roboto Black" panose="02000000000000000000" pitchFamily="2" charset="0"/>
                <a:cs typeface="Roboto Black" panose="02000000000000000000" pitchFamily="2" charset="0"/>
              </a:rPr>
              <a:t>L</a:t>
            </a:r>
            <a:r>
              <a:rPr sz="3600" spc="295" dirty="0">
                <a:latin typeface="Roboto Black" panose="02000000000000000000" pitchFamily="2" charset="0"/>
                <a:ea typeface="Roboto Black" panose="02000000000000000000" pitchFamily="2" charset="0"/>
                <a:cs typeface="Roboto Black" panose="02000000000000000000" pitchFamily="2" charset="0"/>
              </a:rPr>
              <a:t>A)</a:t>
            </a:r>
            <a:endParaRPr sz="36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4" name="object 4"/>
          <p:cNvSpPr txBox="1"/>
          <p:nvPr/>
        </p:nvSpPr>
        <p:spPr>
          <a:xfrm>
            <a:off x="511306" y="2030770"/>
            <a:ext cx="7760334" cy="2683427"/>
          </a:xfrm>
          <a:prstGeom prst="rect">
            <a:avLst/>
          </a:prstGeom>
        </p:spPr>
        <p:txBody>
          <a:bodyPr vert="horz" wrap="square" lIns="0" tIns="13335" rIns="0" bIns="0" rtlCol="0">
            <a:spAutoFit/>
          </a:bodyPr>
          <a:lstStyle/>
          <a:p>
            <a:pPr marL="12065" marR="401320">
              <a:spcBef>
                <a:spcPts val="105"/>
              </a:spcBef>
              <a:buClr>
                <a:srgbClr val="F36C4E"/>
              </a:buClr>
              <a:tabLst>
                <a:tab pos="582295" algn="l"/>
                <a:tab pos="583565" algn="l"/>
              </a:tabLst>
            </a:pPr>
            <a:r>
              <a:rPr lang="en-US" sz="1700" dirty="0" err="1">
                <a:solidFill>
                  <a:srgbClr val="151F46"/>
                </a:solidFill>
                <a:latin typeface="Roboto Medium" panose="02000000000000000000" pitchFamily="2" charset="0"/>
                <a:ea typeface="Roboto Medium" panose="02000000000000000000" pitchFamily="2" charset="0"/>
                <a:cs typeface="Roboto Medium" panose="02000000000000000000" pitchFamily="2" charset="0"/>
              </a:rPr>
              <a:t>Generalmente</a:t>
            </a:r>
            <a:r>
              <a:rPr lang="en-US" sz="17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7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todos estos requisitos deben cumplirse o el empleador no está obligado a  mantener el trabajo del empleado</a:t>
            </a:r>
            <a:endParaRPr sz="1700" dirty="0">
              <a:latin typeface="Roboto Medium" panose="02000000000000000000" pitchFamily="2" charset="0"/>
              <a:ea typeface="Roboto Medium" panose="02000000000000000000" pitchFamily="2" charset="0"/>
              <a:cs typeface="Roboto Medium" panose="02000000000000000000" pitchFamily="2" charset="0"/>
            </a:endParaRPr>
          </a:p>
          <a:p>
            <a:pPr>
              <a:lnSpc>
                <a:spcPct val="100000"/>
              </a:lnSpc>
              <a:spcBef>
                <a:spcPts val="10"/>
              </a:spcBef>
              <a:buClr>
                <a:srgbClr val="F36C4E"/>
              </a:buClr>
              <a:buFont typeface="Cambria"/>
              <a:buChar char="•"/>
            </a:pPr>
            <a:endParaRPr sz="1750" dirty="0">
              <a:latin typeface="Roboto Medium" panose="02000000000000000000" pitchFamily="2" charset="0"/>
              <a:ea typeface="Roboto Medium" panose="02000000000000000000" pitchFamily="2" charset="0"/>
              <a:cs typeface="Roboto Medium" panose="02000000000000000000" pitchFamily="2" charset="0"/>
            </a:endParaRPr>
          </a:p>
          <a:p>
            <a:pPr marL="582930" indent="-570865">
              <a:lnSpc>
                <a:spcPct val="100000"/>
              </a:lnSpc>
              <a:spcBef>
                <a:spcPts val="600"/>
              </a:spcBef>
              <a:buClr>
                <a:srgbClr val="F36C4E"/>
              </a:buClr>
              <a:buFont typeface="Cambria"/>
              <a:buChar char="•"/>
              <a:tabLst>
                <a:tab pos="582295" algn="l"/>
                <a:tab pos="583565" algn="l"/>
              </a:tabLst>
            </a:pPr>
            <a:r>
              <a:rPr lang="en-US" sz="17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El </a:t>
            </a:r>
            <a:r>
              <a:rPr lang="en-US" sz="1700" dirty="0" err="1">
                <a:solidFill>
                  <a:srgbClr val="151F46"/>
                </a:solidFill>
                <a:latin typeface="Roboto Medium" panose="02000000000000000000" pitchFamily="2" charset="0"/>
                <a:ea typeface="Roboto Medium" panose="02000000000000000000" pitchFamily="2" charset="0"/>
                <a:cs typeface="Roboto Medium" panose="02000000000000000000" pitchFamily="2" charset="0"/>
              </a:rPr>
              <a:t>empleado</a:t>
            </a:r>
            <a:r>
              <a:rPr lang="en-US" sz="17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n-US" sz="1700" dirty="0" err="1">
                <a:solidFill>
                  <a:srgbClr val="151F46"/>
                </a:solidFill>
                <a:latin typeface="Roboto Medium" panose="02000000000000000000" pitchFamily="2" charset="0"/>
                <a:ea typeface="Roboto Medium" panose="02000000000000000000" pitchFamily="2" charset="0"/>
                <a:cs typeface="Roboto Medium" panose="02000000000000000000" pitchFamily="2" charset="0"/>
              </a:rPr>
              <a:t>esta</a:t>
            </a:r>
            <a:r>
              <a:rPr lang="en-US" sz="17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lang="es-ES" sz="17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con 30 o más empleados en todo el mundo, </a:t>
            </a:r>
            <a:endParaRPr lang="en-US" sz="17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endParaRPr>
          </a:p>
          <a:p>
            <a:pPr marL="582930" indent="-570865">
              <a:lnSpc>
                <a:spcPct val="100000"/>
              </a:lnSpc>
              <a:spcBef>
                <a:spcPts val="600"/>
              </a:spcBef>
              <a:buClr>
                <a:srgbClr val="F36C4E"/>
              </a:buClr>
              <a:buFont typeface="Cambria"/>
              <a:buChar char="•"/>
              <a:tabLst>
                <a:tab pos="582295" algn="l"/>
                <a:tab pos="583565" algn="l"/>
              </a:tabLst>
            </a:pPr>
            <a:r>
              <a:rPr sz="17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El empleado debe haber trabajado allí durante al menos 12 meses</a:t>
            </a:r>
            <a:endParaRPr sz="1750" dirty="0">
              <a:latin typeface="Roboto Medium" panose="02000000000000000000" pitchFamily="2" charset="0"/>
              <a:ea typeface="Roboto Medium" panose="02000000000000000000" pitchFamily="2" charset="0"/>
              <a:cs typeface="Roboto Medium" panose="02000000000000000000" pitchFamily="2" charset="0"/>
            </a:endParaRPr>
          </a:p>
          <a:p>
            <a:pPr marL="582930" marR="921385" indent="-570865">
              <a:lnSpc>
                <a:spcPct val="100000"/>
              </a:lnSpc>
              <a:spcBef>
                <a:spcPts val="600"/>
              </a:spcBef>
              <a:buClr>
                <a:srgbClr val="F36C4E"/>
              </a:buClr>
              <a:buFont typeface="Cambria"/>
              <a:buChar char="•"/>
              <a:tabLst>
                <a:tab pos="582295" algn="l"/>
                <a:tab pos="583565" algn="l"/>
              </a:tabLst>
            </a:pPr>
            <a:r>
              <a:rPr sz="17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El empleado debe haber trabajado al menos 1000 horas en los  últimos 12 meses (excepciones de licencia/paro temporal)</a:t>
            </a:r>
            <a:endParaRPr sz="1750" dirty="0">
              <a:latin typeface="Roboto Medium" panose="02000000000000000000" pitchFamily="2" charset="0"/>
              <a:ea typeface="Roboto Medium" panose="02000000000000000000" pitchFamily="2" charset="0"/>
              <a:cs typeface="Roboto Medium" panose="02000000000000000000" pitchFamily="2" charset="0"/>
            </a:endParaRPr>
          </a:p>
          <a:p>
            <a:pPr marL="582930" marR="412115" indent="-570865">
              <a:lnSpc>
                <a:spcPct val="100000"/>
              </a:lnSpc>
              <a:spcBef>
                <a:spcPts val="600"/>
              </a:spcBef>
              <a:buClr>
                <a:srgbClr val="F36C4E"/>
              </a:buClr>
              <a:buFont typeface="Cambria"/>
              <a:buChar char="•"/>
              <a:tabLst>
                <a:tab pos="582295" algn="l"/>
                <a:tab pos="583565" algn="l"/>
              </a:tabLst>
            </a:pPr>
            <a:r>
              <a:rPr sz="17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El empleado generalmente debe avisar al empleador si la licencia es  previsible (algunas </a:t>
            </a:r>
            <a:r>
              <a:rPr sz="1700" dirty="0" err="1">
                <a:solidFill>
                  <a:srgbClr val="151F46"/>
                </a:solidFill>
                <a:latin typeface="Roboto Medium" panose="02000000000000000000" pitchFamily="2" charset="0"/>
                <a:ea typeface="Roboto Medium" panose="02000000000000000000" pitchFamily="2" charset="0"/>
                <a:cs typeface="Roboto Medium" panose="02000000000000000000" pitchFamily="2" charset="0"/>
              </a:rPr>
              <a:t>excepciones</a:t>
            </a:r>
            <a:r>
              <a:rPr sz="17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t>
            </a:r>
            <a:endParaRPr lang="en-US" sz="17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03200"/>
            <a:ext cx="9144000" cy="6857999"/>
            <a:chOff x="0" y="203200"/>
            <a:chExt cx="9144000" cy="6857999"/>
          </a:xfrm>
        </p:grpSpPr>
        <p:pic>
          <p:nvPicPr>
            <p:cNvPr id="3" name="object 3"/>
            <p:cNvPicPr/>
            <p:nvPr/>
          </p:nvPicPr>
          <p:blipFill>
            <a:blip r:embed="rId2" cstate="print"/>
            <a:stretch>
              <a:fillRect/>
            </a:stretch>
          </p:blipFill>
          <p:spPr>
            <a:xfrm>
              <a:off x="0" y="203200"/>
              <a:ext cx="9144000" cy="6857999"/>
            </a:xfrm>
            <a:prstGeom prst="rect">
              <a:avLst/>
            </a:prstGeom>
          </p:spPr>
        </p:pic>
        <p:pic>
          <p:nvPicPr>
            <p:cNvPr id="4" name="object 4"/>
            <p:cNvPicPr/>
            <p:nvPr/>
          </p:nvPicPr>
          <p:blipFill>
            <a:blip r:embed="rId3" cstate="print"/>
            <a:stretch>
              <a:fillRect/>
            </a:stretch>
          </p:blipFill>
          <p:spPr>
            <a:xfrm>
              <a:off x="97155" y="2373629"/>
              <a:ext cx="8954135" cy="2873375"/>
            </a:xfrm>
            <a:prstGeom prst="rect">
              <a:avLst/>
            </a:prstGeom>
          </p:spPr>
        </p:pic>
      </p:grpSp>
      <p:sp>
        <p:nvSpPr>
          <p:cNvPr id="5" name="object 5"/>
          <p:cNvSpPr txBox="1"/>
          <p:nvPr/>
        </p:nvSpPr>
        <p:spPr>
          <a:xfrm>
            <a:off x="103123" y="203200"/>
            <a:ext cx="5937885" cy="916085"/>
          </a:xfrm>
          <a:prstGeom prst="rect">
            <a:avLst/>
          </a:prstGeom>
        </p:spPr>
        <p:txBody>
          <a:bodyPr vert="horz" wrap="square" lIns="0" tIns="12700" rIns="0" bIns="0" rtlCol="0">
            <a:spAutoFit/>
          </a:bodyPr>
          <a:lstStyle/>
          <a:p>
            <a:pPr marL="12700" marR="5080">
              <a:lnSpc>
                <a:spcPct val="111100"/>
              </a:lnSpc>
              <a:spcBef>
                <a:spcPts val="100"/>
              </a:spcBef>
            </a:pPr>
            <a:r>
              <a:rPr sz="1800" b="1" spc="13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LICENCIA</a:t>
            </a:r>
            <a:r>
              <a:rPr sz="1800" b="1" spc="-17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 </a:t>
            </a:r>
            <a:r>
              <a:rPr sz="1800" b="1" spc="18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PAGADA</a:t>
            </a:r>
            <a:r>
              <a:rPr sz="1800" b="1" spc="-16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 </a:t>
            </a:r>
            <a:r>
              <a:rPr sz="1800" b="1" spc="17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Y</a:t>
            </a:r>
            <a:r>
              <a:rPr sz="1800" b="1" spc="-18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 </a:t>
            </a:r>
            <a:r>
              <a:rPr sz="1800" b="1" spc="254"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CON</a:t>
            </a:r>
            <a:r>
              <a:rPr sz="1800" b="1" spc="-21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 </a:t>
            </a:r>
            <a:r>
              <a:rPr sz="1800" b="1" spc="15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PROTECCIÓN</a:t>
            </a:r>
            <a:r>
              <a:rPr sz="1800" b="1" spc="-18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 </a:t>
            </a:r>
            <a:r>
              <a:rPr sz="1800" b="1" spc="16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DE</a:t>
            </a:r>
            <a:r>
              <a:rPr sz="1800" b="1" spc="-17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 </a:t>
            </a:r>
            <a:r>
              <a:rPr sz="1800" b="1" spc="10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EMPLEO </a:t>
            </a:r>
            <a:r>
              <a:rPr sz="1800" b="1" spc="-53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 </a:t>
            </a:r>
            <a:r>
              <a:rPr sz="1800" b="1" spc="204"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D</a:t>
            </a:r>
            <a:r>
              <a:rPr sz="1800" b="1" spc="19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U</a:t>
            </a:r>
            <a:r>
              <a:rPr sz="1800" b="1" spc="4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R</a:t>
            </a:r>
            <a:r>
              <a:rPr sz="1800" b="1" spc="20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A</a:t>
            </a:r>
            <a:r>
              <a:rPr sz="1800" b="1" spc="23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N</a:t>
            </a:r>
            <a:r>
              <a:rPr sz="1800" b="1" spc="114"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TE</a:t>
            </a:r>
            <a:r>
              <a:rPr sz="1800" b="1" spc="-17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 </a:t>
            </a:r>
            <a:r>
              <a:rPr sz="1800" b="1" spc="5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E</a:t>
            </a:r>
            <a:r>
              <a:rPr sz="1800" b="1" spc="11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L</a:t>
            </a:r>
            <a:r>
              <a:rPr sz="1800" b="1" spc="-19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 </a:t>
            </a:r>
            <a:r>
              <a:rPr sz="1800" b="1" spc="5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E</a:t>
            </a:r>
            <a:r>
              <a:rPr sz="1800" b="1" spc="16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M</a:t>
            </a:r>
            <a:r>
              <a:rPr sz="1800" b="1" spc="10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B</a:t>
            </a:r>
            <a:r>
              <a:rPr sz="1800" b="1" spc="20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A</a:t>
            </a:r>
            <a:r>
              <a:rPr sz="1800" b="1" spc="4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R</a:t>
            </a:r>
            <a:r>
              <a:rPr sz="1800" b="1" spc="20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A</a:t>
            </a:r>
            <a:r>
              <a:rPr sz="1800" b="1" spc="16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Z</a:t>
            </a:r>
            <a:r>
              <a:rPr sz="1800" b="1" spc="30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O</a:t>
            </a:r>
            <a:r>
              <a:rPr sz="1800" b="1" spc="-17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 </a:t>
            </a:r>
            <a:r>
              <a:rPr sz="1800" b="1" spc="17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Y</a:t>
            </a:r>
            <a:r>
              <a:rPr sz="1800" b="1" spc="-21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 </a:t>
            </a:r>
            <a:r>
              <a:rPr sz="1800" b="1" spc="3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L</a:t>
            </a:r>
            <a:r>
              <a:rPr sz="1800" b="1" spc="26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A</a:t>
            </a:r>
            <a:r>
              <a:rPr sz="1800" b="1" spc="-17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 </a:t>
            </a:r>
            <a:r>
              <a:rPr sz="1800" b="1" spc="4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R</a:t>
            </a:r>
            <a:r>
              <a:rPr sz="1800" b="1" spc="5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E</a:t>
            </a:r>
            <a:r>
              <a:rPr sz="1800" b="1" spc="21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C</a:t>
            </a:r>
            <a:r>
              <a:rPr sz="1800" b="1" spc="19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U</a:t>
            </a:r>
            <a:r>
              <a:rPr sz="1800" b="1" spc="4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P</a:t>
            </a:r>
            <a:r>
              <a:rPr sz="1800" b="1" spc="5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E</a:t>
            </a:r>
            <a:r>
              <a:rPr sz="1800" b="1" spc="2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R</a:t>
            </a:r>
            <a:r>
              <a:rPr sz="1800" b="1" spc="20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A</a:t>
            </a:r>
            <a:r>
              <a:rPr sz="1800" b="1" spc="21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C</a:t>
            </a:r>
            <a:r>
              <a:rPr sz="1800" b="1" spc="2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I</a:t>
            </a:r>
            <a:r>
              <a:rPr sz="1800" b="1" spc="240"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Ó</a:t>
            </a:r>
            <a:r>
              <a:rPr sz="1800" b="1" spc="315" dirty="0">
                <a:solidFill>
                  <a:srgbClr val="FFFFFF"/>
                </a:solidFill>
                <a:latin typeface="Roboto Black" panose="02000000000000000000" pitchFamily="2" charset="0"/>
                <a:ea typeface="Roboto Black" panose="02000000000000000000" pitchFamily="2" charset="0"/>
                <a:cs typeface="Roboto Black" panose="02000000000000000000" pitchFamily="2" charset="0"/>
              </a:rPr>
              <a:t>N</a:t>
            </a:r>
            <a:endParaRPr sz="1800" dirty="0">
              <a:latin typeface="Roboto Black" panose="02000000000000000000" pitchFamily="2" charset="0"/>
              <a:ea typeface="Roboto Black" panose="02000000000000000000" pitchFamily="2" charset="0"/>
              <a:cs typeface="Roboto Black" panose="02000000000000000000" pitchFamily="2"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7999"/>
            </a:xfrm>
            <a:prstGeom prst="rect">
              <a:avLst/>
            </a:prstGeom>
          </p:spPr>
        </p:pic>
        <p:pic>
          <p:nvPicPr>
            <p:cNvPr id="4" name="object 4"/>
            <p:cNvPicPr/>
            <p:nvPr/>
          </p:nvPicPr>
          <p:blipFill>
            <a:blip r:embed="rId3" cstate="print"/>
            <a:stretch>
              <a:fillRect/>
            </a:stretch>
          </p:blipFill>
          <p:spPr>
            <a:xfrm>
              <a:off x="142875" y="2274570"/>
              <a:ext cx="8522970" cy="810260"/>
            </a:xfrm>
            <a:prstGeom prst="rect">
              <a:avLst/>
            </a:prstGeom>
          </p:spPr>
        </p:pic>
        <p:pic>
          <p:nvPicPr>
            <p:cNvPr id="5" name="object 5"/>
            <p:cNvPicPr/>
            <p:nvPr/>
          </p:nvPicPr>
          <p:blipFill>
            <a:blip r:embed="rId4" cstate="print"/>
            <a:stretch>
              <a:fillRect/>
            </a:stretch>
          </p:blipFill>
          <p:spPr>
            <a:xfrm>
              <a:off x="50800" y="3094354"/>
              <a:ext cx="9042400" cy="2529840"/>
            </a:xfrm>
            <a:prstGeom prst="rect">
              <a:avLst/>
            </a:prstGeom>
          </p:spPr>
        </p:pic>
        <p:sp>
          <p:nvSpPr>
            <p:cNvPr id="6" name="object 6"/>
            <p:cNvSpPr/>
            <p:nvPr/>
          </p:nvSpPr>
          <p:spPr>
            <a:xfrm>
              <a:off x="8188325" y="5252720"/>
              <a:ext cx="955675" cy="369570"/>
            </a:xfrm>
            <a:custGeom>
              <a:avLst/>
              <a:gdLst/>
              <a:ahLst/>
              <a:cxnLst/>
              <a:rect l="l" t="t" r="r" b="b"/>
              <a:pathLst>
                <a:path w="955675" h="369570">
                  <a:moveTo>
                    <a:pt x="955675" y="0"/>
                  </a:moveTo>
                  <a:lnTo>
                    <a:pt x="0" y="0"/>
                  </a:lnTo>
                  <a:lnTo>
                    <a:pt x="0" y="369569"/>
                  </a:lnTo>
                  <a:lnTo>
                    <a:pt x="955675" y="369569"/>
                  </a:lnTo>
                  <a:lnTo>
                    <a:pt x="955675" y="0"/>
                  </a:lnTo>
                  <a:close/>
                </a:path>
              </a:pathLst>
            </a:custGeom>
            <a:solidFill>
              <a:srgbClr val="FFFFFF"/>
            </a:solidFill>
          </p:spPr>
          <p:txBody>
            <a:bodyPr wrap="square" lIns="0" tIns="0" rIns="0" bIns="0" rtlCol="0"/>
            <a:lstStyle/>
            <a:p>
              <a:endParaRPr/>
            </a:p>
          </p:txBody>
        </p:sp>
      </p:grpSp>
      <p:sp>
        <p:nvSpPr>
          <p:cNvPr id="7" name="object 7"/>
          <p:cNvSpPr txBox="1">
            <a:spLocks noGrp="1"/>
          </p:cNvSpPr>
          <p:nvPr>
            <p:ph type="title"/>
          </p:nvPr>
        </p:nvSpPr>
        <p:spPr>
          <a:xfrm>
            <a:off x="103123" y="135890"/>
            <a:ext cx="6831077" cy="674800"/>
          </a:xfrm>
          <a:prstGeom prst="rect">
            <a:avLst/>
          </a:prstGeom>
        </p:spPr>
        <p:txBody>
          <a:bodyPr vert="horz" wrap="square" lIns="0" tIns="12700" rIns="0" bIns="0" rtlCol="0">
            <a:spAutoFit/>
          </a:bodyPr>
          <a:lstStyle/>
          <a:p>
            <a:pPr marL="12700" marR="5080">
              <a:lnSpc>
                <a:spcPct val="111000"/>
              </a:lnSpc>
              <a:spcBef>
                <a:spcPts val="100"/>
              </a:spcBef>
            </a:pPr>
            <a:r>
              <a:rPr sz="2000" spc="-80" dirty="0">
                <a:latin typeface="Roboto Black" panose="02000000000000000000" pitchFamily="2" charset="0"/>
                <a:ea typeface="Roboto Black" panose="02000000000000000000" pitchFamily="2" charset="0"/>
                <a:cs typeface="Roboto Black" panose="02000000000000000000" pitchFamily="2" charset="0"/>
              </a:rPr>
              <a:t>L</a:t>
            </a:r>
            <a:r>
              <a:rPr sz="2000" spc="-35" dirty="0">
                <a:latin typeface="Roboto Black" panose="02000000000000000000" pitchFamily="2" charset="0"/>
                <a:ea typeface="Roboto Black" panose="02000000000000000000" pitchFamily="2" charset="0"/>
                <a:cs typeface="Roboto Black" panose="02000000000000000000" pitchFamily="2" charset="0"/>
              </a:rPr>
              <a:t>I</a:t>
            </a:r>
            <a:r>
              <a:rPr sz="2000" spc="90" dirty="0">
                <a:latin typeface="Roboto Black" panose="02000000000000000000" pitchFamily="2" charset="0"/>
                <a:ea typeface="Roboto Black" panose="02000000000000000000" pitchFamily="2" charset="0"/>
                <a:cs typeface="Roboto Black" panose="02000000000000000000" pitchFamily="2" charset="0"/>
              </a:rPr>
              <a:t>C</a:t>
            </a:r>
            <a:r>
              <a:rPr sz="2000" spc="-60" dirty="0">
                <a:latin typeface="Roboto Black" panose="02000000000000000000" pitchFamily="2" charset="0"/>
                <a:ea typeface="Roboto Black" panose="02000000000000000000" pitchFamily="2" charset="0"/>
                <a:cs typeface="Roboto Black" panose="02000000000000000000" pitchFamily="2" charset="0"/>
              </a:rPr>
              <a:t>E</a:t>
            </a:r>
            <a:r>
              <a:rPr sz="2000" spc="100" dirty="0">
                <a:latin typeface="Roboto Black" panose="02000000000000000000" pitchFamily="2" charset="0"/>
                <a:ea typeface="Roboto Black" panose="02000000000000000000" pitchFamily="2" charset="0"/>
                <a:cs typeface="Roboto Black" panose="02000000000000000000" pitchFamily="2" charset="0"/>
              </a:rPr>
              <a:t>N</a:t>
            </a:r>
            <a:r>
              <a:rPr sz="2000" spc="90" dirty="0">
                <a:latin typeface="Roboto Black" panose="02000000000000000000" pitchFamily="2" charset="0"/>
                <a:ea typeface="Roboto Black" panose="02000000000000000000" pitchFamily="2" charset="0"/>
                <a:cs typeface="Roboto Black" panose="02000000000000000000" pitchFamily="2" charset="0"/>
              </a:rPr>
              <a:t>C</a:t>
            </a:r>
            <a:r>
              <a:rPr sz="2000" spc="-35" dirty="0">
                <a:latin typeface="Roboto Black" panose="02000000000000000000" pitchFamily="2" charset="0"/>
                <a:ea typeface="Roboto Black" panose="02000000000000000000" pitchFamily="2" charset="0"/>
                <a:cs typeface="Roboto Black" panose="02000000000000000000" pitchFamily="2" charset="0"/>
              </a:rPr>
              <a:t>I</a:t>
            </a:r>
            <a:r>
              <a:rPr sz="2000" spc="125" dirty="0">
                <a:latin typeface="Roboto Black" panose="02000000000000000000" pitchFamily="2" charset="0"/>
                <a:ea typeface="Roboto Black" panose="02000000000000000000" pitchFamily="2" charset="0"/>
                <a:cs typeface="Roboto Black" panose="02000000000000000000" pitchFamily="2" charset="0"/>
              </a:rPr>
              <a:t>A</a:t>
            </a:r>
            <a:r>
              <a:rPr sz="2000" spc="-220" dirty="0">
                <a:latin typeface="Roboto Black" panose="02000000000000000000" pitchFamily="2" charset="0"/>
                <a:ea typeface="Roboto Black" panose="02000000000000000000" pitchFamily="2" charset="0"/>
                <a:cs typeface="Roboto Black" panose="02000000000000000000" pitchFamily="2" charset="0"/>
              </a:rPr>
              <a:t> </a:t>
            </a:r>
            <a:r>
              <a:rPr sz="2000" spc="-75" dirty="0">
                <a:latin typeface="Roboto Black" panose="02000000000000000000" pitchFamily="2" charset="0"/>
                <a:ea typeface="Roboto Black" panose="02000000000000000000" pitchFamily="2" charset="0"/>
                <a:cs typeface="Roboto Black" panose="02000000000000000000" pitchFamily="2" charset="0"/>
              </a:rPr>
              <a:t>P</a:t>
            </a:r>
            <a:r>
              <a:rPr sz="2000" spc="70" dirty="0">
                <a:latin typeface="Roboto Black" panose="02000000000000000000" pitchFamily="2" charset="0"/>
                <a:ea typeface="Roboto Black" panose="02000000000000000000" pitchFamily="2" charset="0"/>
                <a:cs typeface="Roboto Black" panose="02000000000000000000" pitchFamily="2" charset="0"/>
              </a:rPr>
              <a:t>A</a:t>
            </a:r>
            <a:r>
              <a:rPr sz="2000" spc="45" dirty="0">
                <a:latin typeface="Roboto Black" panose="02000000000000000000" pitchFamily="2" charset="0"/>
                <a:ea typeface="Roboto Black" panose="02000000000000000000" pitchFamily="2" charset="0"/>
                <a:cs typeface="Roboto Black" panose="02000000000000000000" pitchFamily="2" charset="0"/>
              </a:rPr>
              <a:t>G</a:t>
            </a:r>
            <a:r>
              <a:rPr sz="2000" spc="70" dirty="0">
                <a:latin typeface="Roboto Black" panose="02000000000000000000" pitchFamily="2" charset="0"/>
                <a:ea typeface="Roboto Black" panose="02000000000000000000" pitchFamily="2" charset="0"/>
                <a:cs typeface="Roboto Black" panose="02000000000000000000" pitchFamily="2" charset="0"/>
              </a:rPr>
              <a:t>A</a:t>
            </a:r>
            <a:r>
              <a:rPr sz="2000" spc="80" dirty="0">
                <a:latin typeface="Roboto Black" panose="02000000000000000000" pitchFamily="2" charset="0"/>
                <a:ea typeface="Roboto Black" panose="02000000000000000000" pitchFamily="2" charset="0"/>
                <a:cs typeface="Roboto Black" panose="02000000000000000000" pitchFamily="2" charset="0"/>
              </a:rPr>
              <a:t>D</a:t>
            </a:r>
            <a:r>
              <a:rPr sz="2000" spc="125" dirty="0">
                <a:latin typeface="Roboto Black" panose="02000000000000000000" pitchFamily="2" charset="0"/>
                <a:ea typeface="Roboto Black" panose="02000000000000000000" pitchFamily="2" charset="0"/>
                <a:cs typeface="Roboto Black" panose="02000000000000000000" pitchFamily="2" charset="0"/>
              </a:rPr>
              <a:t>A</a:t>
            </a:r>
            <a:r>
              <a:rPr sz="2000" spc="-225" dirty="0">
                <a:latin typeface="Roboto Black" panose="02000000000000000000" pitchFamily="2" charset="0"/>
                <a:ea typeface="Roboto Black" panose="02000000000000000000" pitchFamily="2" charset="0"/>
                <a:cs typeface="Roboto Black" panose="02000000000000000000" pitchFamily="2" charset="0"/>
              </a:rPr>
              <a:t> </a:t>
            </a:r>
            <a:r>
              <a:rPr sz="2000" spc="35" dirty="0">
                <a:latin typeface="Roboto Black" panose="02000000000000000000" pitchFamily="2" charset="0"/>
                <a:ea typeface="Roboto Black" panose="02000000000000000000" pitchFamily="2" charset="0"/>
                <a:cs typeface="Roboto Black" panose="02000000000000000000" pitchFamily="2" charset="0"/>
              </a:rPr>
              <a:t>Y</a:t>
            </a:r>
            <a:r>
              <a:rPr sz="2000" spc="-240" dirty="0">
                <a:latin typeface="Roboto Black" panose="02000000000000000000" pitchFamily="2" charset="0"/>
                <a:ea typeface="Roboto Black" panose="02000000000000000000" pitchFamily="2" charset="0"/>
                <a:cs typeface="Roboto Black" panose="02000000000000000000" pitchFamily="2" charset="0"/>
              </a:rPr>
              <a:t> </a:t>
            </a:r>
            <a:r>
              <a:rPr sz="2000" spc="65" dirty="0">
                <a:latin typeface="Roboto Black" panose="02000000000000000000" pitchFamily="2" charset="0"/>
                <a:ea typeface="Roboto Black" panose="02000000000000000000" pitchFamily="2" charset="0"/>
                <a:cs typeface="Roboto Black" panose="02000000000000000000" pitchFamily="2" charset="0"/>
              </a:rPr>
              <a:t>C</a:t>
            </a:r>
            <a:r>
              <a:rPr sz="2000" spc="100" dirty="0">
                <a:latin typeface="Roboto Black" panose="02000000000000000000" pitchFamily="2" charset="0"/>
                <a:ea typeface="Roboto Black" panose="02000000000000000000" pitchFamily="2" charset="0"/>
                <a:cs typeface="Roboto Black" panose="02000000000000000000" pitchFamily="2" charset="0"/>
              </a:rPr>
              <a:t>O</a:t>
            </a:r>
            <a:r>
              <a:rPr sz="2000" spc="170" dirty="0">
                <a:latin typeface="Roboto Black" panose="02000000000000000000" pitchFamily="2" charset="0"/>
                <a:ea typeface="Roboto Black" panose="02000000000000000000" pitchFamily="2" charset="0"/>
                <a:cs typeface="Roboto Black" panose="02000000000000000000" pitchFamily="2" charset="0"/>
              </a:rPr>
              <a:t>N</a:t>
            </a:r>
            <a:r>
              <a:rPr sz="2000" spc="-265" dirty="0">
                <a:latin typeface="Roboto Black" panose="02000000000000000000" pitchFamily="2" charset="0"/>
                <a:ea typeface="Roboto Black" panose="02000000000000000000" pitchFamily="2" charset="0"/>
                <a:cs typeface="Roboto Black" panose="02000000000000000000" pitchFamily="2" charset="0"/>
              </a:rPr>
              <a:t> </a:t>
            </a:r>
            <a:r>
              <a:rPr sz="2000" spc="-75" dirty="0">
                <a:latin typeface="Roboto Black" panose="02000000000000000000" pitchFamily="2" charset="0"/>
                <a:ea typeface="Roboto Black" panose="02000000000000000000" pitchFamily="2" charset="0"/>
                <a:cs typeface="Roboto Black" panose="02000000000000000000" pitchFamily="2" charset="0"/>
              </a:rPr>
              <a:t>PR</a:t>
            </a:r>
            <a:r>
              <a:rPr sz="2000" spc="100" dirty="0">
                <a:latin typeface="Roboto Black" panose="02000000000000000000" pitchFamily="2" charset="0"/>
                <a:ea typeface="Roboto Black" panose="02000000000000000000" pitchFamily="2" charset="0"/>
                <a:cs typeface="Roboto Black" panose="02000000000000000000" pitchFamily="2" charset="0"/>
              </a:rPr>
              <a:t>O</a:t>
            </a:r>
            <a:r>
              <a:rPr sz="2000" spc="-5" dirty="0">
                <a:latin typeface="Roboto Black" panose="02000000000000000000" pitchFamily="2" charset="0"/>
                <a:ea typeface="Roboto Black" panose="02000000000000000000" pitchFamily="2" charset="0"/>
                <a:cs typeface="Roboto Black" panose="02000000000000000000" pitchFamily="2" charset="0"/>
              </a:rPr>
              <a:t>T</a:t>
            </a:r>
            <a:r>
              <a:rPr sz="2000" spc="-60" dirty="0">
                <a:latin typeface="Roboto Black" panose="02000000000000000000" pitchFamily="2" charset="0"/>
                <a:ea typeface="Roboto Black" panose="02000000000000000000" pitchFamily="2" charset="0"/>
                <a:cs typeface="Roboto Black" panose="02000000000000000000" pitchFamily="2" charset="0"/>
              </a:rPr>
              <a:t>E</a:t>
            </a:r>
            <a:r>
              <a:rPr sz="2000" spc="90" dirty="0">
                <a:latin typeface="Roboto Black" panose="02000000000000000000" pitchFamily="2" charset="0"/>
                <a:ea typeface="Roboto Black" panose="02000000000000000000" pitchFamily="2" charset="0"/>
                <a:cs typeface="Roboto Black" panose="02000000000000000000" pitchFamily="2" charset="0"/>
              </a:rPr>
              <a:t>CC</a:t>
            </a:r>
            <a:r>
              <a:rPr sz="2000" spc="-35" dirty="0">
                <a:latin typeface="Roboto Black" panose="02000000000000000000" pitchFamily="2" charset="0"/>
                <a:ea typeface="Roboto Black" panose="02000000000000000000" pitchFamily="2" charset="0"/>
                <a:cs typeface="Roboto Black" panose="02000000000000000000" pitchFamily="2" charset="0"/>
              </a:rPr>
              <a:t>I</a:t>
            </a:r>
            <a:r>
              <a:rPr sz="2000" spc="100" dirty="0">
                <a:latin typeface="Roboto Black" panose="02000000000000000000" pitchFamily="2" charset="0"/>
                <a:ea typeface="Roboto Black" panose="02000000000000000000" pitchFamily="2" charset="0"/>
                <a:cs typeface="Roboto Black" panose="02000000000000000000" pitchFamily="2" charset="0"/>
              </a:rPr>
              <a:t>Ó</a:t>
            </a:r>
            <a:r>
              <a:rPr sz="2000" spc="170" dirty="0">
                <a:latin typeface="Roboto Black" panose="02000000000000000000" pitchFamily="2" charset="0"/>
                <a:ea typeface="Roboto Black" panose="02000000000000000000" pitchFamily="2" charset="0"/>
                <a:cs typeface="Roboto Black" panose="02000000000000000000" pitchFamily="2" charset="0"/>
              </a:rPr>
              <a:t>N</a:t>
            </a:r>
            <a:r>
              <a:rPr sz="2000" spc="-240" dirty="0">
                <a:latin typeface="Roboto Black" panose="02000000000000000000" pitchFamily="2" charset="0"/>
                <a:ea typeface="Roboto Black" panose="02000000000000000000" pitchFamily="2" charset="0"/>
                <a:cs typeface="Roboto Black" panose="02000000000000000000" pitchFamily="2" charset="0"/>
              </a:rPr>
              <a:t> </a:t>
            </a:r>
            <a:r>
              <a:rPr sz="2000" spc="75" dirty="0">
                <a:latin typeface="Roboto Black" panose="02000000000000000000" pitchFamily="2" charset="0"/>
                <a:ea typeface="Roboto Black" panose="02000000000000000000" pitchFamily="2" charset="0"/>
                <a:cs typeface="Roboto Black" panose="02000000000000000000" pitchFamily="2" charset="0"/>
              </a:rPr>
              <a:t>D</a:t>
            </a:r>
            <a:r>
              <a:rPr sz="2000" spc="-5" dirty="0">
                <a:latin typeface="Roboto Black" panose="02000000000000000000" pitchFamily="2" charset="0"/>
                <a:ea typeface="Roboto Black" panose="02000000000000000000" pitchFamily="2" charset="0"/>
                <a:cs typeface="Roboto Black" panose="02000000000000000000" pitchFamily="2" charset="0"/>
              </a:rPr>
              <a:t>E</a:t>
            </a:r>
            <a:r>
              <a:rPr sz="2000" spc="-250" dirty="0">
                <a:latin typeface="Roboto Black" panose="02000000000000000000" pitchFamily="2" charset="0"/>
                <a:ea typeface="Roboto Black" panose="02000000000000000000" pitchFamily="2" charset="0"/>
                <a:cs typeface="Roboto Black" panose="02000000000000000000" pitchFamily="2" charset="0"/>
              </a:rPr>
              <a:t> </a:t>
            </a:r>
            <a:r>
              <a:rPr sz="2000" spc="-60" dirty="0">
                <a:latin typeface="Roboto Black" panose="02000000000000000000" pitchFamily="2" charset="0"/>
                <a:ea typeface="Roboto Black" panose="02000000000000000000" pitchFamily="2" charset="0"/>
                <a:cs typeface="Roboto Black" panose="02000000000000000000" pitchFamily="2" charset="0"/>
              </a:rPr>
              <a:t>E</a:t>
            </a:r>
            <a:r>
              <a:rPr sz="2000" spc="20" dirty="0">
                <a:latin typeface="Roboto Black" panose="02000000000000000000" pitchFamily="2" charset="0"/>
                <a:ea typeface="Roboto Black" panose="02000000000000000000" pitchFamily="2" charset="0"/>
                <a:cs typeface="Roboto Black" panose="02000000000000000000" pitchFamily="2" charset="0"/>
              </a:rPr>
              <a:t>M</a:t>
            </a:r>
            <a:r>
              <a:rPr sz="2000" spc="-75" dirty="0">
                <a:latin typeface="Roboto Black" panose="02000000000000000000" pitchFamily="2" charset="0"/>
                <a:ea typeface="Roboto Black" panose="02000000000000000000" pitchFamily="2" charset="0"/>
                <a:cs typeface="Roboto Black" panose="02000000000000000000" pitchFamily="2" charset="0"/>
              </a:rPr>
              <a:t>P</a:t>
            </a:r>
            <a:r>
              <a:rPr sz="2000" spc="-80" dirty="0">
                <a:latin typeface="Roboto Black" panose="02000000000000000000" pitchFamily="2" charset="0"/>
                <a:ea typeface="Roboto Black" panose="02000000000000000000" pitchFamily="2" charset="0"/>
                <a:cs typeface="Roboto Black" panose="02000000000000000000" pitchFamily="2" charset="0"/>
              </a:rPr>
              <a:t>L</a:t>
            </a:r>
            <a:r>
              <a:rPr sz="2000" spc="-60" dirty="0">
                <a:latin typeface="Roboto Black" panose="02000000000000000000" pitchFamily="2" charset="0"/>
                <a:ea typeface="Roboto Black" panose="02000000000000000000" pitchFamily="2" charset="0"/>
                <a:cs typeface="Roboto Black" panose="02000000000000000000" pitchFamily="2" charset="0"/>
              </a:rPr>
              <a:t>E</a:t>
            </a:r>
            <a:r>
              <a:rPr sz="2000" spc="95" dirty="0">
                <a:latin typeface="Roboto Black" panose="02000000000000000000" pitchFamily="2" charset="0"/>
                <a:ea typeface="Roboto Black" panose="02000000000000000000" pitchFamily="2" charset="0"/>
                <a:cs typeface="Roboto Black" panose="02000000000000000000" pitchFamily="2" charset="0"/>
              </a:rPr>
              <a:t>O  </a:t>
            </a:r>
            <a:r>
              <a:rPr sz="2000" spc="75" dirty="0">
                <a:latin typeface="Roboto Black" panose="02000000000000000000" pitchFamily="2" charset="0"/>
                <a:ea typeface="Roboto Black" panose="02000000000000000000" pitchFamily="2" charset="0"/>
                <a:cs typeface="Roboto Black" panose="02000000000000000000" pitchFamily="2" charset="0"/>
              </a:rPr>
              <a:t>D</a:t>
            </a:r>
            <a:r>
              <a:rPr sz="2000" spc="55" dirty="0">
                <a:latin typeface="Roboto Black" panose="02000000000000000000" pitchFamily="2" charset="0"/>
                <a:ea typeface="Roboto Black" panose="02000000000000000000" pitchFamily="2" charset="0"/>
                <a:cs typeface="Roboto Black" panose="02000000000000000000" pitchFamily="2" charset="0"/>
              </a:rPr>
              <a:t>U</a:t>
            </a:r>
            <a:r>
              <a:rPr sz="2000" spc="-75" dirty="0">
                <a:latin typeface="Roboto Black" panose="02000000000000000000" pitchFamily="2" charset="0"/>
                <a:ea typeface="Roboto Black" panose="02000000000000000000" pitchFamily="2" charset="0"/>
                <a:cs typeface="Roboto Black" panose="02000000000000000000" pitchFamily="2" charset="0"/>
              </a:rPr>
              <a:t>R</a:t>
            </a:r>
            <a:r>
              <a:rPr sz="2000" spc="70" dirty="0">
                <a:latin typeface="Roboto Black" panose="02000000000000000000" pitchFamily="2" charset="0"/>
                <a:ea typeface="Roboto Black" panose="02000000000000000000" pitchFamily="2" charset="0"/>
                <a:cs typeface="Roboto Black" panose="02000000000000000000" pitchFamily="2" charset="0"/>
              </a:rPr>
              <a:t>A</a:t>
            </a:r>
            <a:r>
              <a:rPr sz="2000" spc="100" dirty="0">
                <a:latin typeface="Roboto Black" panose="02000000000000000000" pitchFamily="2" charset="0"/>
                <a:ea typeface="Roboto Black" panose="02000000000000000000" pitchFamily="2" charset="0"/>
                <a:cs typeface="Roboto Black" panose="02000000000000000000" pitchFamily="2" charset="0"/>
              </a:rPr>
              <a:t>N</a:t>
            </a:r>
            <a:r>
              <a:rPr sz="2000" spc="-5" dirty="0">
                <a:latin typeface="Roboto Black" panose="02000000000000000000" pitchFamily="2" charset="0"/>
                <a:ea typeface="Roboto Black" panose="02000000000000000000" pitchFamily="2" charset="0"/>
                <a:cs typeface="Roboto Black" panose="02000000000000000000" pitchFamily="2" charset="0"/>
              </a:rPr>
              <a:t>TE</a:t>
            </a:r>
            <a:r>
              <a:rPr sz="2000" spc="-225" dirty="0">
                <a:latin typeface="Roboto Black" panose="02000000000000000000" pitchFamily="2" charset="0"/>
                <a:ea typeface="Roboto Black" panose="02000000000000000000" pitchFamily="2" charset="0"/>
                <a:cs typeface="Roboto Black" panose="02000000000000000000" pitchFamily="2" charset="0"/>
              </a:rPr>
              <a:t> </a:t>
            </a:r>
            <a:r>
              <a:rPr sz="2000" spc="-60" dirty="0">
                <a:latin typeface="Roboto Black" panose="02000000000000000000" pitchFamily="2" charset="0"/>
                <a:ea typeface="Roboto Black" panose="02000000000000000000" pitchFamily="2" charset="0"/>
                <a:cs typeface="Roboto Black" panose="02000000000000000000" pitchFamily="2" charset="0"/>
              </a:rPr>
              <a:t>E</a:t>
            </a:r>
            <a:r>
              <a:rPr sz="2000" spc="-10" dirty="0">
                <a:latin typeface="Roboto Black" panose="02000000000000000000" pitchFamily="2" charset="0"/>
                <a:ea typeface="Roboto Black" panose="02000000000000000000" pitchFamily="2" charset="0"/>
                <a:cs typeface="Roboto Black" panose="02000000000000000000" pitchFamily="2" charset="0"/>
              </a:rPr>
              <a:t>L</a:t>
            </a:r>
            <a:r>
              <a:rPr sz="2000" spc="-240" dirty="0">
                <a:latin typeface="Roboto Black" panose="02000000000000000000" pitchFamily="2" charset="0"/>
                <a:ea typeface="Roboto Black" panose="02000000000000000000" pitchFamily="2" charset="0"/>
                <a:cs typeface="Roboto Black" panose="02000000000000000000" pitchFamily="2" charset="0"/>
              </a:rPr>
              <a:t> </a:t>
            </a:r>
            <a:r>
              <a:rPr sz="2000" spc="-60" dirty="0">
                <a:latin typeface="Roboto Black" panose="02000000000000000000" pitchFamily="2" charset="0"/>
                <a:ea typeface="Roboto Black" panose="02000000000000000000" pitchFamily="2" charset="0"/>
                <a:cs typeface="Roboto Black" panose="02000000000000000000" pitchFamily="2" charset="0"/>
              </a:rPr>
              <a:t>E</a:t>
            </a:r>
            <a:r>
              <a:rPr sz="2000" spc="20" dirty="0">
                <a:latin typeface="Roboto Black" panose="02000000000000000000" pitchFamily="2" charset="0"/>
                <a:ea typeface="Roboto Black" panose="02000000000000000000" pitchFamily="2" charset="0"/>
                <a:cs typeface="Roboto Black" panose="02000000000000000000" pitchFamily="2" charset="0"/>
              </a:rPr>
              <a:t>M</a:t>
            </a:r>
            <a:r>
              <a:rPr sz="2000" spc="-20" dirty="0">
                <a:latin typeface="Roboto Black" panose="02000000000000000000" pitchFamily="2" charset="0"/>
                <a:ea typeface="Roboto Black" panose="02000000000000000000" pitchFamily="2" charset="0"/>
                <a:cs typeface="Roboto Black" panose="02000000000000000000" pitchFamily="2" charset="0"/>
              </a:rPr>
              <a:t>B</a:t>
            </a:r>
            <a:r>
              <a:rPr sz="2000" spc="70" dirty="0">
                <a:latin typeface="Roboto Black" panose="02000000000000000000" pitchFamily="2" charset="0"/>
                <a:ea typeface="Roboto Black" panose="02000000000000000000" pitchFamily="2" charset="0"/>
                <a:cs typeface="Roboto Black" panose="02000000000000000000" pitchFamily="2" charset="0"/>
              </a:rPr>
              <a:t>A</a:t>
            </a:r>
            <a:r>
              <a:rPr sz="2000" spc="-100" dirty="0">
                <a:latin typeface="Roboto Black" panose="02000000000000000000" pitchFamily="2" charset="0"/>
                <a:ea typeface="Roboto Black" panose="02000000000000000000" pitchFamily="2" charset="0"/>
                <a:cs typeface="Roboto Black" panose="02000000000000000000" pitchFamily="2" charset="0"/>
              </a:rPr>
              <a:t>R</a:t>
            </a:r>
            <a:r>
              <a:rPr sz="2000" spc="70" dirty="0">
                <a:latin typeface="Roboto Black" panose="02000000000000000000" pitchFamily="2" charset="0"/>
                <a:ea typeface="Roboto Black" panose="02000000000000000000" pitchFamily="2" charset="0"/>
                <a:cs typeface="Roboto Black" panose="02000000000000000000" pitchFamily="2" charset="0"/>
              </a:rPr>
              <a:t>A</a:t>
            </a:r>
            <a:r>
              <a:rPr sz="2000" spc="50" dirty="0">
                <a:latin typeface="Roboto Black" panose="02000000000000000000" pitchFamily="2" charset="0"/>
                <a:ea typeface="Roboto Black" panose="02000000000000000000" pitchFamily="2" charset="0"/>
                <a:cs typeface="Roboto Black" panose="02000000000000000000" pitchFamily="2" charset="0"/>
              </a:rPr>
              <a:t>Z</a:t>
            </a:r>
            <a:r>
              <a:rPr sz="2000" spc="155" dirty="0">
                <a:latin typeface="Roboto Black" panose="02000000000000000000" pitchFamily="2" charset="0"/>
                <a:ea typeface="Roboto Black" panose="02000000000000000000" pitchFamily="2" charset="0"/>
                <a:cs typeface="Roboto Black" panose="02000000000000000000" pitchFamily="2" charset="0"/>
              </a:rPr>
              <a:t>O</a:t>
            </a:r>
            <a:r>
              <a:rPr sz="2000" spc="-225" dirty="0">
                <a:latin typeface="Roboto Black" panose="02000000000000000000" pitchFamily="2" charset="0"/>
                <a:ea typeface="Roboto Black" panose="02000000000000000000" pitchFamily="2" charset="0"/>
                <a:cs typeface="Roboto Black" panose="02000000000000000000" pitchFamily="2" charset="0"/>
              </a:rPr>
              <a:t> </a:t>
            </a:r>
            <a:r>
              <a:rPr sz="2000" spc="35" dirty="0">
                <a:latin typeface="Roboto Black" panose="02000000000000000000" pitchFamily="2" charset="0"/>
                <a:ea typeface="Roboto Black" panose="02000000000000000000" pitchFamily="2" charset="0"/>
                <a:cs typeface="Roboto Black" panose="02000000000000000000" pitchFamily="2" charset="0"/>
              </a:rPr>
              <a:t>Y</a:t>
            </a:r>
            <a:r>
              <a:rPr sz="2000" spc="-265" dirty="0">
                <a:latin typeface="Roboto Black" panose="02000000000000000000" pitchFamily="2" charset="0"/>
                <a:ea typeface="Roboto Black" panose="02000000000000000000" pitchFamily="2" charset="0"/>
                <a:cs typeface="Roboto Black" panose="02000000000000000000" pitchFamily="2" charset="0"/>
              </a:rPr>
              <a:t> </a:t>
            </a:r>
            <a:r>
              <a:rPr sz="2000" spc="-80" dirty="0">
                <a:latin typeface="Roboto Black" panose="02000000000000000000" pitchFamily="2" charset="0"/>
                <a:ea typeface="Roboto Black" panose="02000000000000000000" pitchFamily="2" charset="0"/>
                <a:cs typeface="Roboto Black" panose="02000000000000000000" pitchFamily="2" charset="0"/>
              </a:rPr>
              <a:t>L</a:t>
            </a:r>
            <a:r>
              <a:rPr sz="2000" spc="125" dirty="0">
                <a:latin typeface="Roboto Black" panose="02000000000000000000" pitchFamily="2" charset="0"/>
                <a:ea typeface="Roboto Black" panose="02000000000000000000" pitchFamily="2" charset="0"/>
                <a:cs typeface="Roboto Black" panose="02000000000000000000" pitchFamily="2" charset="0"/>
              </a:rPr>
              <a:t>A</a:t>
            </a:r>
            <a:r>
              <a:rPr sz="2000" spc="-225" dirty="0">
                <a:latin typeface="Roboto Black" panose="02000000000000000000" pitchFamily="2" charset="0"/>
                <a:ea typeface="Roboto Black" panose="02000000000000000000" pitchFamily="2" charset="0"/>
                <a:cs typeface="Roboto Black" panose="02000000000000000000" pitchFamily="2" charset="0"/>
              </a:rPr>
              <a:t> </a:t>
            </a:r>
            <a:r>
              <a:rPr sz="2000" spc="-75" dirty="0">
                <a:latin typeface="Roboto Black" panose="02000000000000000000" pitchFamily="2" charset="0"/>
                <a:ea typeface="Roboto Black" panose="02000000000000000000" pitchFamily="2" charset="0"/>
                <a:cs typeface="Roboto Black" panose="02000000000000000000" pitchFamily="2" charset="0"/>
              </a:rPr>
              <a:t>R</a:t>
            </a:r>
            <a:r>
              <a:rPr sz="2000" spc="-60" dirty="0">
                <a:latin typeface="Roboto Black" panose="02000000000000000000" pitchFamily="2" charset="0"/>
                <a:ea typeface="Roboto Black" panose="02000000000000000000" pitchFamily="2" charset="0"/>
                <a:cs typeface="Roboto Black" panose="02000000000000000000" pitchFamily="2" charset="0"/>
              </a:rPr>
              <a:t>E</a:t>
            </a:r>
            <a:r>
              <a:rPr sz="2000" spc="90" dirty="0">
                <a:latin typeface="Roboto Black" panose="02000000000000000000" pitchFamily="2" charset="0"/>
                <a:ea typeface="Roboto Black" panose="02000000000000000000" pitchFamily="2" charset="0"/>
                <a:cs typeface="Roboto Black" panose="02000000000000000000" pitchFamily="2" charset="0"/>
              </a:rPr>
              <a:t>C</a:t>
            </a:r>
            <a:r>
              <a:rPr sz="2000" spc="55" dirty="0">
                <a:latin typeface="Roboto Black" panose="02000000000000000000" pitchFamily="2" charset="0"/>
                <a:ea typeface="Roboto Black" panose="02000000000000000000" pitchFamily="2" charset="0"/>
                <a:cs typeface="Roboto Black" panose="02000000000000000000" pitchFamily="2" charset="0"/>
              </a:rPr>
              <a:t>U</a:t>
            </a:r>
            <a:r>
              <a:rPr sz="2000" spc="-75" dirty="0">
                <a:latin typeface="Roboto Black" panose="02000000000000000000" pitchFamily="2" charset="0"/>
                <a:ea typeface="Roboto Black" panose="02000000000000000000" pitchFamily="2" charset="0"/>
                <a:cs typeface="Roboto Black" panose="02000000000000000000" pitchFamily="2" charset="0"/>
              </a:rPr>
              <a:t>P</a:t>
            </a:r>
            <a:r>
              <a:rPr sz="2000" spc="-85" dirty="0">
                <a:latin typeface="Roboto Black" panose="02000000000000000000" pitchFamily="2" charset="0"/>
                <a:ea typeface="Roboto Black" panose="02000000000000000000" pitchFamily="2" charset="0"/>
                <a:cs typeface="Roboto Black" panose="02000000000000000000" pitchFamily="2" charset="0"/>
              </a:rPr>
              <a:t>E</a:t>
            </a:r>
            <a:r>
              <a:rPr sz="2000" spc="-75" dirty="0">
                <a:latin typeface="Roboto Black" panose="02000000000000000000" pitchFamily="2" charset="0"/>
                <a:ea typeface="Roboto Black" panose="02000000000000000000" pitchFamily="2" charset="0"/>
                <a:cs typeface="Roboto Black" panose="02000000000000000000" pitchFamily="2" charset="0"/>
              </a:rPr>
              <a:t>R</a:t>
            </a:r>
            <a:r>
              <a:rPr sz="2000" spc="70" dirty="0">
                <a:latin typeface="Roboto Black" panose="02000000000000000000" pitchFamily="2" charset="0"/>
                <a:ea typeface="Roboto Black" panose="02000000000000000000" pitchFamily="2" charset="0"/>
                <a:cs typeface="Roboto Black" panose="02000000000000000000" pitchFamily="2" charset="0"/>
              </a:rPr>
              <a:t>A</a:t>
            </a:r>
            <a:r>
              <a:rPr sz="2000" spc="90" dirty="0">
                <a:latin typeface="Roboto Black" panose="02000000000000000000" pitchFamily="2" charset="0"/>
                <a:ea typeface="Roboto Black" panose="02000000000000000000" pitchFamily="2" charset="0"/>
                <a:cs typeface="Roboto Black" panose="02000000000000000000" pitchFamily="2" charset="0"/>
              </a:rPr>
              <a:t>C</a:t>
            </a:r>
            <a:r>
              <a:rPr sz="2000" spc="-35" dirty="0">
                <a:latin typeface="Roboto Black" panose="02000000000000000000" pitchFamily="2" charset="0"/>
                <a:ea typeface="Roboto Black" panose="02000000000000000000" pitchFamily="2" charset="0"/>
                <a:cs typeface="Roboto Black" panose="02000000000000000000" pitchFamily="2" charset="0"/>
              </a:rPr>
              <a:t>I</a:t>
            </a:r>
            <a:r>
              <a:rPr sz="2000" spc="100" dirty="0">
                <a:latin typeface="Roboto Black" panose="02000000000000000000" pitchFamily="2" charset="0"/>
                <a:ea typeface="Roboto Black" panose="02000000000000000000" pitchFamily="2" charset="0"/>
                <a:cs typeface="Roboto Black" panose="02000000000000000000" pitchFamily="2" charset="0"/>
              </a:rPr>
              <a:t>Ó</a:t>
            </a:r>
            <a:r>
              <a:rPr sz="2000" spc="170" dirty="0">
                <a:latin typeface="Roboto Black" panose="02000000000000000000" pitchFamily="2" charset="0"/>
                <a:ea typeface="Roboto Black" panose="02000000000000000000" pitchFamily="2" charset="0"/>
                <a:cs typeface="Roboto Black" panose="02000000000000000000" pitchFamily="2" charset="0"/>
              </a:rPr>
              <a:t>N</a:t>
            </a:r>
            <a:endParaRPr sz="2000" dirty="0">
              <a:latin typeface="Roboto Black" panose="02000000000000000000" pitchFamily="2" charset="0"/>
              <a:ea typeface="Roboto Black" panose="02000000000000000000" pitchFamily="2" charset="0"/>
              <a:cs typeface="Roboto Black" panose="02000000000000000000" pitchFamily="2"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531" y="0"/>
            <a:ext cx="9068181" cy="6744968"/>
          </a:xfrm>
          <a:prstGeom prst="rect">
            <a:avLst/>
          </a:prstGeom>
        </p:spPr>
      </p:pic>
      <p:sp>
        <p:nvSpPr>
          <p:cNvPr id="3" name="object 3"/>
          <p:cNvSpPr txBox="1">
            <a:spLocks noGrp="1"/>
          </p:cNvSpPr>
          <p:nvPr>
            <p:ph type="title"/>
          </p:nvPr>
        </p:nvSpPr>
        <p:spPr>
          <a:xfrm>
            <a:off x="490524" y="458470"/>
            <a:ext cx="6618605" cy="1131720"/>
          </a:xfrm>
          <a:prstGeom prst="rect">
            <a:avLst/>
          </a:prstGeom>
        </p:spPr>
        <p:txBody>
          <a:bodyPr vert="horz" wrap="square" lIns="0" tIns="6350" rIns="0" bIns="0" rtlCol="0">
            <a:spAutoFit/>
          </a:bodyPr>
          <a:lstStyle/>
          <a:p>
            <a:pPr marL="12700" marR="5080">
              <a:lnSpc>
                <a:spcPts val="4470"/>
              </a:lnSpc>
              <a:spcBef>
                <a:spcPts val="50"/>
              </a:spcBef>
            </a:pPr>
            <a:r>
              <a:rPr lang="en-US" sz="3600" spc="30" dirty="0">
                <a:latin typeface="Roboto Black" panose="02000000000000000000" pitchFamily="2" charset="0"/>
                <a:ea typeface="Roboto Black" panose="02000000000000000000" pitchFamily="2" charset="0"/>
                <a:cs typeface="Roboto Black" panose="02000000000000000000" pitchFamily="2" charset="0"/>
              </a:rPr>
              <a:t>LEY SAFE DE NEW JERSEY (NEW JERSEY SAFE ACT)</a:t>
            </a:r>
            <a:endParaRPr lang="en-US" sz="36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4" name="object 4"/>
          <p:cNvSpPr txBox="1"/>
          <p:nvPr/>
        </p:nvSpPr>
        <p:spPr>
          <a:xfrm>
            <a:off x="136652" y="1954149"/>
            <a:ext cx="7760334" cy="4766048"/>
          </a:xfrm>
          <a:prstGeom prst="rect">
            <a:avLst/>
          </a:prstGeom>
        </p:spPr>
        <p:txBody>
          <a:bodyPr vert="horz" wrap="square" lIns="0" tIns="13335" rIns="0" bIns="0" rtlCol="0">
            <a:spAutoFit/>
          </a:bodyPr>
          <a:lstStyle/>
          <a:p>
            <a:pPr marL="285750" indent="-285750">
              <a:lnSpc>
                <a:spcPct val="95000"/>
              </a:lnSpc>
              <a:spcAft>
                <a:spcPts val="1200"/>
              </a:spcAft>
              <a:buFont typeface="Arial" panose="020B0604020202020204" pitchFamily="34" charset="0"/>
              <a:buChar char="•"/>
            </a:pPr>
            <a:r>
              <a:rPr lang="en-US" sz="2400" dirty="0">
                <a:solidFill>
                  <a:srgbClr val="151F48"/>
                </a:solidFill>
                <a:latin typeface="Roboto Medium" panose="02000000000000000000" pitchFamily="2" charset="0"/>
                <a:ea typeface="Roboto Medium" panose="02000000000000000000" pitchFamily="2" charset="0"/>
              </a:rPr>
              <a:t>Los </a:t>
            </a:r>
            <a:r>
              <a:rPr lang="en-US" sz="2400" dirty="0" err="1">
                <a:solidFill>
                  <a:srgbClr val="151F48"/>
                </a:solidFill>
                <a:latin typeface="Roboto Medium" panose="02000000000000000000" pitchFamily="2" charset="0"/>
                <a:ea typeface="Roboto Medium" panose="02000000000000000000" pitchFamily="2" charset="0"/>
              </a:rPr>
              <a:t>empleados</a:t>
            </a:r>
            <a:r>
              <a:rPr lang="en-US" sz="2400" dirty="0">
                <a:solidFill>
                  <a:srgbClr val="151F48"/>
                </a:solidFill>
                <a:latin typeface="Roboto Medium" panose="02000000000000000000" pitchFamily="2" charset="0"/>
                <a:ea typeface="Roboto Medium" panose="02000000000000000000" pitchFamily="2" charset="0"/>
              </a:rPr>
              <a:t> </a:t>
            </a:r>
            <a:r>
              <a:rPr lang="en-US" sz="2400" dirty="0" err="1">
                <a:solidFill>
                  <a:srgbClr val="151F48"/>
                </a:solidFill>
                <a:latin typeface="Roboto Medium" panose="02000000000000000000" pitchFamily="2" charset="0"/>
                <a:ea typeface="Roboto Medium" panose="02000000000000000000" pitchFamily="2" charset="0"/>
              </a:rPr>
              <a:t>pueden</a:t>
            </a:r>
            <a:r>
              <a:rPr lang="en-US" sz="2400" dirty="0">
                <a:solidFill>
                  <a:srgbClr val="151F48"/>
                </a:solidFill>
                <a:latin typeface="Roboto Medium" panose="02000000000000000000" pitchFamily="2" charset="0"/>
                <a:ea typeface="Roboto Medium" panose="02000000000000000000" pitchFamily="2" charset="0"/>
              </a:rPr>
              <a:t> </a:t>
            </a:r>
            <a:r>
              <a:rPr lang="en-US" sz="2400" dirty="0" err="1">
                <a:solidFill>
                  <a:srgbClr val="151F48"/>
                </a:solidFill>
                <a:latin typeface="Roboto Medium" panose="02000000000000000000" pitchFamily="2" charset="0"/>
                <a:ea typeface="Roboto Medium" panose="02000000000000000000" pitchFamily="2" charset="0"/>
              </a:rPr>
              <a:t>recibir</a:t>
            </a:r>
            <a:r>
              <a:rPr lang="en-US" sz="2400" dirty="0">
                <a:solidFill>
                  <a:srgbClr val="151F48"/>
                </a:solidFill>
                <a:latin typeface="Roboto Medium" panose="02000000000000000000" pitchFamily="2" charset="0"/>
                <a:ea typeface="Roboto Medium" panose="02000000000000000000" pitchFamily="2" charset="0"/>
              </a:rPr>
              <a:t> hasta 20 días de </a:t>
            </a:r>
            <a:r>
              <a:rPr lang="en-US" sz="2400" dirty="0" err="1">
                <a:solidFill>
                  <a:srgbClr val="151F48"/>
                </a:solidFill>
                <a:latin typeface="Roboto Medium" panose="02000000000000000000" pitchFamily="2" charset="0"/>
                <a:ea typeface="Roboto Medium" panose="02000000000000000000" pitchFamily="2" charset="0"/>
              </a:rPr>
              <a:t>licencia</a:t>
            </a:r>
            <a:r>
              <a:rPr lang="en-US" sz="2400" dirty="0">
                <a:solidFill>
                  <a:srgbClr val="151F48"/>
                </a:solidFill>
                <a:latin typeface="Roboto Medium" panose="02000000000000000000" pitchFamily="2" charset="0"/>
                <a:ea typeface="Roboto Medium" panose="02000000000000000000" pitchFamily="2" charset="0"/>
              </a:rPr>
              <a:t> no </a:t>
            </a:r>
            <a:r>
              <a:rPr lang="en-US" sz="2400" dirty="0" err="1">
                <a:solidFill>
                  <a:srgbClr val="151F48"/>
                </a:solidFill>
                <a:latin typeface="Roboto Medium" panose="02000000000000000000" pitchFamily="2" charset="0"/>
                <a:ea typeface="Roboto Medium" panose="02000000000000000000" pitchFamily="2" charset="0"/>
              </a:rPr>
              <a:t>pagada</a:t>
            </a:r>
            <a:r>
              <a:rPr lang="en-US" sz="2400" dirty="0">
                <a:solidFill>
                  <a:srgbClr val="151F48"/>
                </a:solidFill>
                <a:latin typeface="Roboto Medium" panose="02000000000000000000" pitchFamily="2" charset="0"/>
                <a:ea typeface="Roboto Medium" panose="02000000000000000000" pitchFamily="2" charset="0"/>
              </a:rPr>
              <a:t> con </a:t>
            </a:r>
            <a:r>
              <a:rPr lang="en-US" sz="2400" dirty="0" err="1">
                <a:solidFill>
                  <a:srgbClr val="151F48"/>
                </a:solidFill>
                <a:latin typeface="Roboto Medium" panose="02000000000000000000" pitchFamily="2" charset="0"/>
                <a:ea typeface="Roboto Medium" panose="02000000000000000000" pitchFamily="2" charset="0"/>
              </a:rPr>
              <a:t>protección</a:t>
            </a:r>
            <a:r>
              <a:rPr lang="en-US" sz="2400" dirty="0">
                <a:solidFill>
                  <a:srgbClr val="151F48"/>
                </a:solidFill>
                <a:latin typeface="Roboto Medium" panose="02000000000000000000" pitchFamily="2" charset="0"/>
                <a:ea typeface="Roboto Medium" panose="02000000000000000000" pitchFamily="2" charset="0"/>
              </a:rPr>
              <a:t> de </a:t>
            </a:r>
            <a:r>
              <a:rPr lang="en-US" sz="2400" dirty="0" err="1">
                <a:solidFill>
                  <a:srgbClr val="151F48"/>
                </a:solidFill>
                <a:latin typeface="Roboto Medium" panose="02000000000000000000" pitchFamily="2" charset="0"/>
                <a:ea typeface="Roboto Medium" panose="02000000000000000000" pitchFamily="2" charset="0"/>
              </a:rPr>
              <a:t>empleo</a:t>
            </a:r>
            <a:r>
              <a:rPr lang="en-US" sz="2400" dirty="0">
                <a:solidFill>
                  <a:srgbClr val="151F48"/>
                </a:solidFill>
                <a:latin typeface="Roboto Medium" panose="02000000000000000000" pitchFamily="2" charset="0"/>
                <a:ea typeface="Roboto Medium" panose="02000000000000000000" pitchFamily="2" charset="0"/>
              </a:rPr>
              <a:t> para </a:t>
            </a:r>
            <a:r>
              <a:rPr lang="en-US" sz="2400" dirty="0" err="1">
                <a:solidFill>
                  <a:srgbClr val="151F48"/>
                </a:solidFill>
                <a:latin typeface="Roboto Medium" panose="02000000000000000000" pitchFamily="2" charset="0"/>
                <a:ea typeface="Roboto Medium" panose="02000000000000000000" pitchFamily="2" charset="0"/>
              </a:rPr>
              <a:t>afrontar</a:t>
            </a:r>
            <a:r>
              <a:rPr lang="en-US" sz="2400" dirty="0">
                <a:solidFill>
                  <a:srgbClr val="151F48"/>
                </a:solidFill>
                <a:latin typeface="Roboto Medium" panose="02000000000000000000" pitchFamily="2" charset="0"/>
                <a:ea typeface="Roboto Medium" panose="02000000000000000000" pitchFamily="2" charset="0"/>
              </a:rPr>
              <a:t> la </a:t>
            </a:r>
            <a:r>
              <a:rPr lang="en-US" sz="2400" dirty="0" err="1">
                <a:solidFill>
                  <a:srgbClr val="151F48"/>
                </a:solidFill>
                <a:latin typeface="Roboto Medium" panose="02000000000000000000" pitchFamily="2" charset="0"/>
                <a:ea typeface="Roboto Medium" panose="02000000000000000000" pitchFamily="2" charset="0"/>
              </a:rPr>
              <a:t>violencia</a:t>
            </a:r>
            <a:r>
              <a:rPr lang="en-US" sz="2400" dirty="0">
                <a:solidFill>
                  <a:srgbClr val="151F48"/>
                </a:solidFill>
                <a:latin typeface="Roboto Medium" panose="02000000000000000000" pitchFamily="2" charset="0"/>
                <a:ea typeface="Roboto Medium" panose="02000000000000000000" pitchFamily="2" charset="0"/>
              </a:rPr>
              <a:t> </a:t>
            </a:r>
            <a:r>
              <a:rPr lang="en-US" sz="2400" dirty="0" err="1">
                <a:solidFill>
                  <a:srgbClr val="151F48"/>
                </a:solidFill>
                <a:latin typeface="Roboto Medium" panose="02000000000000000000" pitchFamily="2" charset="0"/>
                <a:ea typeface="Roboto Medium" panose="02000000000000000000" pitchFamily="2" charset="0"/>
              </a:rPr>
              <a:t>doméstica</a:t>
            </a:r>
            <a:r>
              <a:rPr lang="en-US" sz="2400" dirty="0">
                <a:solidFill>
                  <a:srgbClr val="151F48"/>
                </a:solidFill>
                <a:latin typeface="Roboto Medium" panose="02000000000000000000" pitchFamily="2" charset="0"/>
                <a:ea typeface="Roboto Medium" panose="02000000000000000000" pitchFamily="2" charset="0"/>
              </a:rPr>
              <a:t> o sexual</a:t>
            </a:r>
          </a:p>
          <a:p>
            <a:pPr marL="285750" indent="-285750">
              <a:lnSpc>
                <a:spcPct val="95000"/>
              </a:lnSpc>
              <a:spcAft>
                <a:spcPts val="1200"/>
              </a:spcAft>
              <a:buFont typeface="Arial" panose="020B0604020202020204" pitchFamily="34" charset="0"/>
              <a:buChar char="•"/>
            </a:pPr>
            <a:r>
              <a:rPr lang="en-US" sz="2400" dirty="0" err="1">
                <a:solidFill>
                  <a:srgbClr val="161F48"/>
                </a:solidFill>
                <a:latin typeface="Roboto Medium" panose="020B0604020202020204" charset="0"/>
                <a:ea typeface="Roboto Medium" panose="020B0604020202020204" charset="0"/>
              </a:rPr>
              <a:t>Generalmente</a:t>
            </a:r>
            <a:r>
              <a:rPr lang="en-US" sz="2400" dirty="0">
                <a:solidFill>
                  <a:srgbClr val="161F48"/>
                </a:solidFill>
                <a:latin typeface="Roboto Medium" panose="020B0604020202020204" charset="0"/>
                <a:ea typeface="Roboto Medium" panose="020B0604020202020204" charset="0"/>
              </a:rPr>
              <a:t> se </a:t>
            </a:r>
            <a:r>
              <a:rPr lang="en-US" sz="2400" dirty="0" err="1">
                <a:solidFill>
                  <a:srgbClr val="161F48"/>
                </a:solidFill>
                <a:latin typeface="Roboto Medium" panose="020B0604020202020204" charset="0"/>
                <a:ea typeface="Roboto Medium" panose="020B0604020202020204" charset="0"/>
              </a:rPr>
              <a:t>aplica</a:t>
            </a:r>
            <a:r>
              <a:rPr lang="en-US" sz="2400" dirty="0">
                <a:solidFill>
                  <a:srgbClr val="161F48"/>
                </a:solidFill>
                <a:latin typeface="Roboto Medium" panose="020B0604020202020204" charset="0"/>
                <a:ea typeface="Roboto Medium" panose="020B0604020202020204" charset="0"/>
              </a:rPr>
              <a:t> a </a:t>
            </a:r>
            <a:r>
              <a:rPr lang="en-US" sz="2400" dirty="0" err="1">
                <a:solidFill>
                  <a:srgbClr val="161F48"/>
                </a:solidFill>
                <a:latin typeface="Roboto Medium" panose="020B0604020202020204" charset="0"/>
                <a:ea typeface="Roboto Medium" panose="020B0604020202020204" charset="0"/>
              </a:rPr>
              <a:t>empleadores</a:t>
            </a:r>
            <a:r>
              <a:rPr lang="en-US" sz="2400" dirty="0">
                <a:solidFill>
                  <a:srgbClr val="161F48"/>
                </a:solidFill>
                <a:latin typeface="Roboto Medium" panose="020B0604020202020204" charset="0"/>
                <a:ea typeface="Roboto Medium" panose="020B0604020202020204" charset="0"/>
              </a:rPr>
              <a:t> con 25 o </a:t>
            </a:r>
            <a:r>
              <a:rPr lang="en-US" sz="2400" dirty="0" err="1">
                <a:solidFill>
                  <a:srgbClr val="161F48"/>
                </a:solidFill>
                <a:latin typeface="Roboto Medium" panose="020B0604020202020204" charset="0"/>
                <a:ea typeface="Roboto Medium" panose="020B0604020202020204" charset="0"/>
              </a:rPr>
              <a:t>más</a:t>
            </a:r>
            <a:r>
              <a:rPr lang="en-US" sz="2400" dirty="0">
                <a:solidFill>
                  <a:srgbClr val="161F48"/>
                </a:solidFill>
                <a:latin typeface="Roboto Medium" panose="020B0604020202020204" charset="0"/>
                <a:ea typeface="Roboto Medium" panose="020B0604020202020204" charset="0"/>
              </a:rPr>
              <a:t> </a:t>
            </a:r>
            <a:r>
              <a:rPr lang="en-US" sz="2400" dirty="0" err="1">
                <a:solidFill>
                  <a:srgbClr val="161F48"/>
                </a:solidFill>
                <a:latin typeface="Roboto Medium" panose="020B0604020202020204" charset="0"/>
                <a:ea typeface="Roboto Medium" panose="020B0604020202020204" charset="0"/>
              </a:rPr>
              <a:t>empleados</a:t>
            </a:r>
            <a:r>
              <a:rPr lang="en-US" sz="2400" dirty="0">
                <a:solidFill>
                  <a:srgbClr val="161F48"/>
                </a:solidFill>
                <a:latin typeface="Roboto Medium" panose="020B0604020202020204" charset="0"/>
                <a:ea typeface="Roboto Medium" panose="020B0604020202020204" charset="0"/>
              </a:rPr>
              <a:t> y a </a:t>
            </a:r>
            <a:r>
              <a:rPr lang="en-US" sz="2400" dirty="0" err="1">
                <a:solidFill>
                  <a:srgbClr val="161F48"/>
                </a:solidFill>
                <a:latin typeface="Roboto Medium" panose="020B0604020202020204" charset="0"/>
                <a:ea typeface="Roboto Medium" panose="020B0604020202020204" charset="0"/>
              </a:rPr>
              <a:t>agencias</a:t>
            </a:r>
            <a:r>
              <a:rPr lang="en-US" sz="2400" dirty="0">
                <a:solidFill>
                  <a:srgbClr val="161F48"/>
                </a:solidFill>
                <a:latin typeface="Roboto Medium" panose="020B0604020202020204" charset="0"/>
                <a:ea typeface="Roboto Medium" panose="020B0604020202020204" charset="0"/>
              </a:rPr>
              <a:t> </a:t>
            </a:r>
            <a:r>
              <a:rPr lang="en-US" sz="2400" dirty="0" err="1">
                <a:solidFill>
                  <a:srgbClr val="161F48"/>
                </a:solidFill>
                <a:latin typeface="Roboto Medium" panose="020B0604020202020204" charset="0"/>
                <a:ea typeface="Roboto Medium" panose="020B0604020202020204" charset="0"/>
              </a:rPr>
              <a:t>gubernamentales</a:t>
            </a:r>
            <a:endParaRPr lang="en-US" sz="2400" dirty="0">
              <a:solidFill>
                <a:srgbClr val="161F48"/>
              </a:solidFill>
              <a:latin typeface="Roboto Medium" panose="02000000000000000000" pitchFamily="2" charset="0"/>
              <a:ea typeface="Roboto Medium" panose="02000000000000000000" pitchFamily="2" charset="0"/>
            </a:endParaRPr>
          </a:p>
          <a:p>
            <a:pPr marL="285750" indent="-285750">
              <a:buFont typeface="Arial" panose="020B0604020202020204" pitchFamily="34" charset="0"/>
              <a:buChar char="•"/>
            </a:pPr>
            <a:r>
              <a:rPr lang="en-US" sz="2400" dirty="0">
                <a:solidFill>
                  <a:srgbClr val="161F48"/>
                </a:solidFill>
                <a:latin typeface="Roboto Medium" panose="02000000000000000000" pitchFamily="2" charset="0"/>
                <a:ea typeface="Roboto Medium" panose="02000000000000000000" pitchFamily="2" charset="0"/>
              </a:rPr>
              <a:t>Para </a:t>
            </a:r>
            <a:r>
              <a:rPr lang="en-US" sz="2400" dirty="0" err="1">
                <a:solidFill>
                  <a:srgbClr val="161F48"/>
                </a:solidFill>
                <a:latin typeface="Roboto Medium" panose="02000000000000000000" pitchFamily="2" charset="0"/>
                <a:ea typeface="Roboto Medium" panose="02000000000000000000" pitchFamily="2" charset="0"/>
              </a:rPr>
              <a:t>más</a:t>
            </a:r>
            <a:r>
              <a:rPr lang="en-US" sz="2400" dirty="0">
                <a:solidFill>
                  <a:srgbClr val="161F48"/>
                </a:solidFill>
                <a:latin typeface="Roboto Medium" panose="02000000000000000000" pitchFamily="2" charset="0"/>
                <a:ea typeface="Roboto Medium" panose="02000000000000000000" pitchFamily="2" charset="0"/>
              </a:rPr>
              <a:t> </a:t>
            </a:r>
            <a:r>
              <a:rPr lang="en-US" sz="2400" dirty="0" err="1">
                <a:solidFill>
                  <a:srgbClr val="161F48"/>
                </a:solidFill>
                <a:latin typeface="Roboto Medium" panose="02000000000000000000" pitchFamily="2" charset="0"/>
                <a:ea typeface="Roboto Medium" panose="02000000000000000000" pitchFamily="2" charset="0"/>
              </a:rPr>
              <a:t>información</a:t>
            </a:r>
            <a:r>
              <a:rPr lang="en-US" sz="2400" dirty="0">
                <a:solidFill>
                  <a:srgbClr val="161F48"/>
                </a:solidFill>
                <a:latin typeface="Roboto Medium" panose="02000000000000000000" pitchFamily="2" charset="0"/>
                <a:ea typeface="Roboto Medium" panose="02000000000000000000" pitchFamily="2" charset="0"/>
              </a:rPr>
              <a:t> </a:t>
            </a:r>
            <a:r>
              <a:rPr lang="en-US" sz="2400" dirty="0" err="1">
                <a:solidFill>
                  <a:srgbClr val="161F48"/>
                </a:solidFill>
                <a:latin typeface="Roboto Medium" panose="02000000000000000000" pitchFamily="2" charset="0"/>
                <a:ea typeface="Roboto Medium" panose="02000000000000000000" pitchFamily="2" charset="0"/>
              </a:rPr>
              <a:t>sobre</a:t>
            </a:r>
            <a:r>
              <a:rPr lang="en-US" sz="2400" dirty="0">
                <a:solidFill>
                  <a:srgbClr val="161F48"/>
                </a:solidFill>
                <a:latin typeface="Roboto Medium" panose="02000000000000000000" pitchFamily="2" charset="0"/>
                <a:ea typeface="Roboto Medium" panose="02000000000000000000" pitchFamily="2" charset="0"/>
              </a:rPr>
              <a:t> la Ley SAFE, </a:t>
            </a:r>
            <a:r>
              <a:rPr lang="en-US" sz="2400" dirty="0" err="1">
                <a:solidFill>
                  <a:srgbClr val="161F48"/>
                </a:solidFill>
                <a:latin typeface="Roboto Medium" panose="02000000000000000000" pitchFamily="2" charset="0"/>
                <a:ea typeface="Roboto Medium" panose="02000000000000000000" pitchFamily="2" charset="0"/>
              </a:rPr>
              <a:t>visite</a:t>
            </a:r>
            <a:r>
              <a:rPr lang="en-US" sz="2400" dirty="0">
                <a:solidFill>
                  <a:srgbClr val="161F48"/>
                </a:solidFill>
                <a:latin typeface="Roboto Medium" panose="02000000000000000000" pitchFamily="2" charset="0"/>
                <a:ea typeface="Roboto Medium" panose="02000000000000000000" pitchFamily="2" charset="0"/>
              </a:rPr>
              <a:t> </a:t>
            </a:r>
            <a:r>
              <a:rPr lang="en-US" sz="2800" b="1" dirty="0">
                <a:solidFill>
                  <a:srgbClr val="F36E4E"/>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myleavebenefits.nj.gov/</a:t>
            </a:r>
            <a:r>
              <a:rPr lang="en-US" sz="2800" b="1" dirty="0" err="1">
                <a:solidFill>
                  <a:srgbClr val="F36E4E"/>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jobprotection</a:t>
            </a:r>
            <a:endParaRPr lang="en-US" sz="2800" b="1" dirty="0">
              <a:solidFill>
                <a:srgbClr val="F36E4E"/>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endParaRPr lang="en-US" sz="2400" b="1" dirty="0">
              <a:solidFill>
                <a:srgbClr val="161F48"/>
              </a:solidFill>
              <a:latin typeface="Roboto Medium" panose="020B0604020202020204" charset="0"/>
              <a:ea typeface="Roboto Medium" panose="020B0604020202020204" charset="0"/>
            </a:endParaRPr>
          </a:p>
          <a:p>
            <a:pPr marL="285750" indent="-285750">
              <a:buFont typeface="Arial" panose="020B0604020202020204" pitchFamily="34" charset="0"/>
              <a:buChar char="•"/>
            </a:pPr>
            <a:endParaRPr lang="en-US" sz="2000" dirty="0">
              <a:solidFill>
                <a:srgbClr val="161F48"/>
              </a:solidFill>
              <a:latin typeface="Roboto Medium" panose="02000000000000000000" pitchFamily="2" charset="0"/>
              <a:ea typeface="Roboto Medium" panose="02000000000000000000" pitchFamily="2" charset="0"/>
            </a:endParaRPr>
          </a:p>
          <a:p>
            <a:pPr marL="285750" indent="-285750">
              <a:buFont typeface="Arial" panose="020B0604020202020204" pitchFamily="34" charset="0"/>
              <a:buChar char="•"/>
            </a:pPr>
            <a:endParaRPr lang="en-US" sz="2000" dirty="0">
              <a:solidFill>
                <a:srgbClr val="161F48"/>
              </a:solidFill>
              <a:latin typeface="Roboto Medium" panose="02000000000000000000" pitchFamily="2" charset="0"/>
              <a:ea typeface="Roboto Medium" panose="02000000000000000000" pitchFamily="2" charset="0"/>
            </a:endParaRPr>
          </a:p>
          <a:p>
            <a:pPr marL="285750" indent="-285750">
              <a:buFont typeface="Arial" panose="020B0604020202020204" pitchFamily="34" charset="0"/>
              <a:buChar char="•"/>
            </a:pPr>
            <a:endParaRPr lang="en-US" sz="2000" dirty="0">
              <a:solidFill>
                <a:srgbClr val="161F48"/>
              </a:solidFill>
              <a:latin typeface="Roboto Medium" panose="02000000000000000000" pitchFamily="2" charset="0"/>
              <a:ea typeface="Roboto Medium" panose="02000000000000000000" pitchFamily="2" charset="0"/>
            </a:endParaRPr>
          </a:p>
          <a:p>
            <a:pPr marL="285750" indent="-285750">
              <a:buFont typeface="Arial" panose="020B0604020202020204" pitchFamily="34" charset="0"/>
              <a:buChar char="•"/>
            </a:pPr>
            <a:endParaRPr lang="en-US" sz="2000" dirty="0">
              <a:solidFill>
                <a:srgbClr val="161F48"/>
              </a:solidFill>
              <a:latin typeface="Roboto Medium" panose="02000000000000000000" pitchFamily="2" charset="0"/>
              <a:ea typeface="Roboto Medium" panose="02000000000000000000" pitchFamily="2" charset="0"/>
            </a:endParaRPr>
          </a:p>
          <a:p>
            <a:pPr marL="297815" marR="401320" indent="-285750">
              <a:lnSpc>
                <a:spcPct val="100000"/>
              </a:lnSpc>
              <a:spcBef>
                <a:spcPts val="105"/>
              </a:spcBef>
              <a:buClr>
                <a:srgbClr val="F36C4E"/>
              </a:buClr>
              <a:buFont typeface="Arial" panose="020B0604020202020204" pitchFamily="34" charset="0"/>
              <a:buChar char="•"/>
              <a:tabLst>
                <a:tab pos="582295" algn="l"/>
                <a:tab pos="583565" algn="l"/>
              </a:tabLst>
            </a:pPr>
            <a:endParaRPr sz="2000" dirty="0">
              <a:latin typeface="Roboto Medium" panose="02000000000000000000" pitchFamily="2" charset="0"/>
              <a:ea typeface="Roboto Medium" panose="02000000000000000000" pitchFamily="2" charset="0"/>
              <a:cs typeface="Roboto Medium" panose="02000000000000000000" pitchFamily="2" charset="0"/>
            </a:endParaRPr>
          </a:p>
        </p:txBody>
      </p:sp>
    </p:spTree>
    <p:extLst>
      <p:ext uri="{BB962C8B-B14F-4D97-AF65-F5344CB8AC3E}">
        <p14:creationId xmlns:p14="http://schemas.microsoft.com/office/powerpoint/2010/main" val="3080917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7153" y="0"/>
            <a:ext cx="9045575" cy="6857364"/>
          </a:xfrm>
          <a:prstGeom prst="rect">
            <a:avLst/>
          </a:prstGeom>
        </p:spPr>
      </p:pic>
      <p:sp>
        <p:nvSpPr>
          <p:cNvPr id="3" name="object 3"/>
          <p:cNvSpPr txBox="1">
            <a:spLocks noGrp="1"/>
          </p:cNvSpPr>
          <p:nvPr>
            <p:ph type="title"/>
          </p:nvPr>
        </p:nvSpPr>
        <p:spPr>
          <a:xfrm>
            <a:off x="432612" y="429895"/>
            <a:ext cx="4063188" cy="629660"/>
          </a:xfrm>
          <a:prstGeom prst="rect">
            <a:avLst/>
          </a:prstGeom>
        </p:spPr>
        <p:txBody>
          <a:bodyPr vert="horz" wrap="square" lIns="0" tIns="13970" rIns="0" bIns="0" rtlCol="0">
            <a:spAutoFit/>
          </a:bodyPr>
          <a:lstStyle/>
          <a:p>
            <a:pPr marL="12700">
              <a:lnSpc>
                <a:spcPct val="100000"/>
              </a:lnSpc>
              <a:spcBef>
                <a:spcPts val="110"/>
              </a:spcBef>
            </a:pPr>
            <a:r>
              <a:rPr sz="4000" spc="65" dirty="0">
                <a:latin typeface="Roboto Black" panose="02000000000000000000" pitchFamily="2" charset="0"/>
                <a:ea typeface="Roboto Black" panose="02000000000000000000" pitchFamily="2" charset="0"/>
                <a:cs typeface="Roboto Black" panose="02000000000000000000" pitchFamily="2" charset="0"/>
              </a:rPr>
              <a:t>REPRESALIA</a:t>
            </a:r>
            <a:endParaRPr sz="40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4" name="object 4"/>
          <p:cNvSpPr txBox="1"/>
          <p:nvPr/>
        </p:nvSpPr>
        <p:spPr>
          <a:xfrm>
            <a:off x="432612" y="1368933"/>
            <a:ext cx="7656195" cy="4163060"/>
          </a:xfrm>
          <a:prstGeom prst="rect">
            <a:avLst/>
          </a:prstGeom>
        </p:spPr>
        <p:txBody>
          <a:bodyPr vert="horz" wrap="square" lIns="0" tIns="15240" rIns="0" bIns="0" rtlCol="0">
            <a:spAutoFit/>
          </a:bodyPr>
          <a:lstStyle/>
          <a:p>
            <a:pPr marL="353695" marR="5080" indent="-341630">
              <a:lnSpc>
                <a:spcPct val="99200"/>
              </a:lnSpc>
              <a:spcBef>
                <a:spcPts val="120"/>
              </a:spcBef>
              <a:buClr>
                <a:srgbClr val="F36C4E"/>
              </a:buClr>
              <a:buFont typeface="Symbol"/>
              <a:buChar char=""/>
              <a:tabLst>
                <a:tab pos="353695" algn="l"/>
                <a:tab pos="354330" algn="l"/>
              </a:tabLst>
            </a:pPr>
            <a:r>
              <a:rPr sz="2400" spc="3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Es</a:t>
            </a:r>
            <a:r>
              <a:rPr sz="2400" spc="3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400" spc="-11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ilegal</a:t>
            </a:r>
            <a:r>
              <a:rPr sz="2400" spc="-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400" spc="-2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que</a:t>
            </a:r>
            <a:r>
              <a:rPr sz="240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400" spc="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un</a:t>
            </a:r>
            <a:r>
              <a:rPr sz="2400" spc="2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400" spc="-1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empleador</a:t>
            </a:r>
            <a:r>
              <a:rPr sz="2400" spc="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400" spc="1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tome</a:t>
            </a:r>
            <a:r>
              <a:rPr sz="2400" spc="-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400" spc="-3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represalias</a:t>
            </a:r>
            <a:r>
              <a:rPr sz="2400" spc="1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contra </a:t>
            </a:r>
            <a:r>
              <a:rPr sz="2400" spc="1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400" spc="-1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usted </a:t>
            </a:r>
            <a:r>
              <a:rPr sz="2400" spc="8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por </a:t>
            </a:r>
            <a:r>
              <a:rPr sz="2400" spc="1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tomar </a:t>
            </a:r>
            <a:r>
              <a:rPr sz="2400" spc="16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o </a:t>
            </a:r>
            <a:r>
              <a:rPr sz="2400" spc="-4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tratar </a:t>
            </a:r>
            <a:r>
              <a:rPr sz="2400" spc="-2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de </a:t>
            </a:r>
            <a:r>
              <a:rPr sz="2400" spc="1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tomar </a:t>
            </a:r>
            <a:r>
              <a:rPr sz="2400" spc="2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sus </a:t>
            </a:r>
            <a:r>
              <a:rPr sz="2400" spc="-6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beneficios. </a:t>
            </a:r>
            <a:r>
              <a:rPr sz="2400" spc="-1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Las </a:t>
            </a:r>
            <a:r>
              <a:rPr sz="2400" spc="-71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400" spc="-3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represalias</a:t>
            </a:r>
            <a:r>
              <a:rPr sz="2400" spc="2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400" spc="-7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incluyen,</a:t>
            </a:r>
            <a:r>
              <a:rPr sz="2400" spc="-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400" spc="4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pero</a:t>
            </a:r>
            <a:r>
              <a:rPr sz="240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400" spc="8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no</a:t>
            </a:r>
            <a:r>
              <a:rPr sz="240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400" spc="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se</a:t>
            </a:r>
            <a:r>
              <a:rPr sz="240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400" spc="-7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limitan</a:t>
            </a:r>
            <a:r>
              <a:rPr sz="2400" spc="-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400" spc="-22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a:</a:t>
            </a:r>
            <a:endParaRPr sz="2400" dirty="0">
              <a:latin typeface="Roboto Medium" panose="02000000000000000000" pitchFamily="2" charset="0"/>
              <a:ea typeface="Roboto Medium" panose="02000000000000000000" pitchFamily="2" charset="0"/>
              <a:cs typeface="Roboto Medium" panose="02000000000000000000" pitchFamily="2" charset="0"/>
            </a:endParaRPr>
          </a:p>
          <a:p>
            <a:pPr marL="984885" lvl="1" indent="-287655">
              <a:lnSpc>
                <a:spcPct val="100000"/>
              </a:lnSpc>
              <a:spcBef>
                <a:spcPts val="810"/>
              </a:spcBef>
              <a:buClr>
                <a:srgbClr val="2C96AD"/>
              </a:buClr>
              <a:buSzPct val="55000"/>
              <a:buFont typeface="Cambria"/>
              <a:buChar char="►"/>
              <a:tabLst>
                <a:tab pos="984885" algn="l"/>
                <a:tab pos="985519" algn="l"/>
              </a:tabLst>
            </a:pPr>
            <a:r>
              <a:rPr sz="2000" spc="6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Ser</a:t>
            </a:r>
            <a:r>
              <a:rPr sz="2000" spc="-1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000" spc="1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despedido(a)</a:t>
            </a:r>
            <a:endParaRPr sz="2000" dirty="0">
              <a:latin typeface="Roboto Medium" panose="02000000000000000000" pitchFamily="2" charset="0"/>
              <a:ea typeface="Roboto Medium" panose="02000000000000000000" pitchFamily="2" charset="0"/>
              <a:cs typeface="Roboto Medium" panose="02000000000000000000" pitchFamily="2" charset="0"/>
            </a:endParaRPr>
          </a:p>
          <a:p>
            <a:pPr marL="984885" lvl="1" indent="-287655">
              <a:lnSpc>
                <a:spcPct val="100000"/>
              </a:lnSpc>
              <a:spcBef>
                <a:spcPts val="1080"/>
              </a:spcBef>
              <a:buClr>
                <a:srgbClr val="2C96AD"/>
              </a:buClr>
              <a:buSzPct val="55000"/>
              <a:buFont typeface="Cambria"/>
              <a:buChar char="►"/>
              <a:tabLst>
                <a:tab pos="984885" algn="l"/>
                <a:tab pos="985519" algn="l"/>
              </a:tabLst>
            </a:pPr>
            <a:r>
              <a:rPr sz="2000" spc="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Reducir</a:t>
            </a:r>
            <a:r>
              <a:rPr sz="2000" spc="-4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000" spc="1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su</a:t>
            </a:r>
            <a:r>
              <a:rPr sz="2000" spc="-4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000" spc="-3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salario</a:t>
            </a:r>
            <a:endParaRPr sz="2000" dirty="0">
              <a:latin typeface="Roboto Medium" panose="02000000000000000000" pitchFamily="2" charset="0"/>
              <a:ea typeface="Roboto Medium" panose="02000000000000000000" pitchFamily="2" charset="0"/>
              <a:cs typeface="Roboto Medium" panose="02000000000000000000" pitchFamily="2" charset="0"/>
            </a:endParaRPr>
          </a:p>
          <a:p>
            <a:pPr marL="984885" lvl="1" indent="-287655">
              <a:lnSpc>
                <a:spcPct val="100000"/>
              </a:lnSpc>
              <a:spcBef>
                <a:spcPts val="1085"/>
              </a:spcBef>
              <a:buClr>
                <a:srgbClr val="2C96AD"/>
              </a:buClr>
              <a:buSzPct val="55000"/>
              <a:buFont typeface="Cambria"/>
              <a:buChar char="►"/>
              <a:tabLst>
                <a:tab pos="984885" algn="l"/>
                <a:tab pos="985519" algn="l"/>
              </a:tabLst>
            </a:pPr>
            <a:r>
              <a:rPr sz="2000" spc="1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Aumentar</a:t>
            </a:r>
            <a:r>
              <a:rPr sz="200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000" spc="-12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la</a:t>
            </a:r>
            <a:r>
              <a:rPr sz="2000" spc="1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000" spc="-1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supervisión</a:t>
            </a:r>
            <a:r>
              <a:rPr sz="200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000" spc="-3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de</a:t>
            </a:r>
            <a:r>
              <a:rPr sz="2000" spc="-1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000" spc="1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sus</a:t>
            </a:r>
            <a:r>
              <a:rPr sz="200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000" spc="-1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deberes</a:t>
            </a:r>
            <a:r>
              <a:rPr sz="200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000" spc="-4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laborales</a:t>
            </a:r>
            <a:endParaRPr sz="2000" dirty="0">
              <a:latin typeface="Roboto Medium" panose="02000000000000000000" pitchFamily="2" charset="0"/>
              <a:ea typeface="Roboto Medium" panose="02000000000000000000" pitchFamily="2" charset="0"/>
              <a:cs typeface="Roboto Medium" panose="02000000000000000000" pitchFamily="2" charset="0"/>
            </a:endParaRPr>
          </a:p>
          <a:p>
            <a:pPr marL="984885" lvl="1" indent="-287655">
              <a:lnSpc>
                <a:spcPct val="100000"/>
              </a:lnSpc>
              <a:spcBef>
                <a:spcPts val="1080"/>
              </a:spcBef>
              <a:buClr>
                <a:srgbClr val="2C96AD"/>
              </a:buClr>
              <a:buSzPct val="55000"/>
              <a:buFont typeface="Cambria"/>
              <a:buChar char="►"/>
              <a:tabLst>
                <a:tab pos="984885" algn="l"/>
                <a:tab pos="985519" algn="l"/>
              </a:tabLst>
            </a:pPr>
            <a:r>
              <a:rPr sz="2000" spc="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Cambiar</a:t>
            </a:r>
            <a:r>
              <a:rPr sz="200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000" spc="1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sus</a:t>
            </a:r>
            <a:r>
              <a:rPr sz="2000" spc="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000" spc="-3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responsabilidades</a:t>
            </a:r>
            <a:r>
              <a:rPr sz="2000" spc="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000" spc="-2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en</a:t>
            </a:r>
            <a:r>
              <a:rPr sz="2000" spc="-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000" spc="-8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el</a:t>
            </a:r>
            <a:r>
              <a:rPr sz="2000" spc="-2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000" spc="-5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lugar</a:t>
            </a:r>
            <a:r>
              <a:rPr sz="2000" spc="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000" spc="-3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de</a:t>
            </a:r>
            <a:r>
              <a:rPr sz="2000" spc="2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000" spc="-6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trabajo</a:t>
            </a:r>
            <a:endParaRPr sz="2000" dirty="0">
              <a:latin typeface="Roboto Medium" panose="02000000000000000000" pitchFamily="2" charset="0"/>
              <a:ea typeface="Roboto Medium" panose="02000000000000000000" pitchFamily="2" charset="0"/>
              <a:cs typeface="Roboto Medium" panose="02000000000000000000" pitchFamily="2" charset="0"/>
            </a:endParaRPr>
          </a:p>
          <a:p>
            <a:pPr marL="984885" lvl="1" indent="-287655">
              <a:lnSpc>
                <a:spcPct val="100000"/>
              </a:lnSpc>
              <a:spcBef>
                <a:spcPts val="1080"/>
              </a:spcBef>
              <a:buClr>
                <a:srgbClr val="2C96AD"/>
              </a:buClr>
              <a:buSzPct val="55000"/>
              <a:buFont typeface="Cambria"/>
              <a:buChar char="►"/>
              <a:tabLst>
                <a:tab pos="984885" algn="l"/>
                <a:tab pos="985519" algn="l"/>
              </a:tabLst>
            </a:pPr>
            <a:r>
              <a:rPr sz="2000" spc="-3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Excluirle</a:t>
            </a:r>
            <a:r>
              <a:rPr sz="200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000" spc="-3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de</a:t>
            </a:r>
            <a:r>
              <a:rPr sz="2000" spc="-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000" spc="-8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las</a:t>
            </a:r>
            <a:r>
              <a:rPr sz="2000" spc="-1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00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reuniones</a:t>
            </a:r>
            <a:endParaRPr sz="2000" dirty="0">
              <a:latin typeface="Roboto Medium" panose="02000000000000000000" pitchFamily="2" charset="0"/>
              <a:ea typeface="Roboto Medium" panose="02000000000000000000" pitchFamily="2" charset="0"/>
              <a:cs typeface="Roboto Medium" panose="02000000000000000000" pitchFamily="2" charset="0"/>
            </a:endParaRPr>
          </a:p>
          <a:p>
            <a:pPr marL="353695" marR="1463040" indent="-341630">
              <a:lnSpc>
                <a:spcPts val="2860"/>
              </a:lnSpc>
              <a:spcBef>
                <a:spcPts val="1230"/>
              </a:spcBef>
              <a:buClr>
                <a:srgbClr val="F36C4E"/>
              </a:buClr>
              <a:buFont typeface="Symbol"/>
              <a:buChar char=""/>
              <a:tabLst>
                <a:tab pos="353695" algn="l"/>
                <a:tab pos="354330" algn="l"/>
              </a:tabLst>
            </a:pPr>
            <a:r>
              <a:rPr sz="2400" spc="-2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Si</a:t>
            </a:r>
            <a:r>
              <a:rPr sz="2400" spc="-1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400" spc="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se</a:t>
            </a:r>
            <a:r>
              <a:rPr sz="2400" spc="2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producen </a:t>
            </a:r>
            <a:r>
              <a:rPr sz="2400" spc="-5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represalias,</a:t>
            </a:r>
            <a:r>
              <a:rPr sz="2400" spc="1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400" spc="-6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tiene</a:t>
            </a:r>
            <a:r>
              <a:rPr sz="2400" spc="2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400" spc="1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derecho</a:t>
            </a:r>
            <a:r>
              <a:rPr sz="2400" spc="2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400" spc="-14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a </a:t>
            </a:r>
            <a:r>
              <a:rPr sz="2400" spc="-71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400" spc="1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emprender</a:t>
            </a:r>
            <a:r>
              <a:rPr sz="240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400" spc="-2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acciones</a:t>
            </a:r>
            <a:r>
              <a:rPr sz="2400" spc="2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400" spc="-80"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legales</a:t>
            </a:r>
            <a:r>
              <a:rPr sz="2400" spc="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 </a:t>
            </a:r>
            <a:r>
              <a:rPr sz="2400" spc="-65" dirty="0">
                <a:solidFill>
                  <a:srgbClr val="006782"/>
                </a:solidFill>
                <a:latin typeface="Roboto Medium" panose="02000000000000000000" pitchFamily="2" charset="0"/>
                <a:ea typeface="Roboto Medium" panose="02000000000000000000" pitchFamily="2" charset="0"/>
                <a:cs typeface="Roboto Medium" panose="02000000000000000000" pitchFamily="2" charset="0"/>
              </a:rPr>
              <a:t>privadas.</a:t>
            </a:r>
            <a:endParaRPr sz="2400" dirty="0">
              <a:latin typeface="Roboto Medium" panose="02000000000000000000" pitchFamily="2" charset="0"/>
              <a:ea typeface="Roboto Medium" panose="02000000000000000000" pitchFamily="2" charset="0"/>
              <a:cs typeface="Roboto Medium" panose="02000000000000000000"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319248" y="457200"/>
            <a:ext cx="9144000" cy="1029021"/>
          </a:xfrm>
          <a:prstGeom prst="rect">
            <a:avLst/>
          </a:prstGeom>
          <a:noFill/>
        </p:spPr>
        <p:txBody>
          <a:bodyPr wrap="square" lIns="0" tIns="0" rIns="0" bIns="0" rtlCol="0" anchor="t">
            <a:noAutofit/>
          </a:bodyPr>
          <a:lstStyle/>
          <a:p>
            <a:r>
              <a:rPr lang="es-ES" sz="3200" b="1" dirty="0">
                <a:solidFill>
                  <a:srgbClr val="161F48"/>
                </a:solidFill>
                <a:latin typeface="Roboto Black"/>
                <a:ea typeface="Roboto Black"/>
              </a:rPr>
              <a:t>LEY DE NJ CONTRA LA DISCRIMINACIÓN</a:t>
            </a:r>
            <a:endParaRPr lang="en-US" sz="3200" b="1" dirty="0">
              <a:solidFill>
                <a:srgbClr val="161F48"/>
              </a:solidFill>
              <a:latin typeface="Roboto Black" panose="02000000000000000000" pitchFamily="2" charset="0"/>
              <a:ea typeface="Roboto Black" panose="02000000000000000000" pitchFamily="2" charset="0"/>
            </a:endParaRPr>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2370006"/>
            <a:ext cx="8250458" cy="1332199"/>
          </a:xfrm>
          <a:prstGeom prst="rect">
            <a:avLst/>
          </a:prstGeom>
          <a:noFill/>
        </p:spPr>
        <p:txBody>
          <a:bodyPr wrap="square" lIns="0" tIns="0" rIns="0" bIns="0" rtlCol="0" anchor="t">
            <a:noAutofit/>
          </a:bodyPr>
          <a:lstStyle/>
          <a:p>
            <a:pPr fontAlgn="base">
              <a:spcAft>
                <a:spcPts val="600"/>
              </a:spcAft>
            </a:pPr>
            <a:r>
              <a:rPr lang="es-ES" sz="2400" dirty="0">
                <a:solidFill>
                  <a:srgbClr val="161F48"/>
                </a:solidFill>
                <a:latin typeface="Roboto Medium" panose="020B0604020202020204" charset="0"/>
                <a:ea typeface="Roboto Medium" panose="020B0604020202020204" charset="0"/>
              </a:rPr>
              <a:t>La Ley Contra la Discriminación de Nueva Jersey prohíbe la discriminación y el acoso y exige que los empleadores proporcionen adaptaciones razonables, incluso en caso de discapacidad, embarazo y lactancia. </a:t>
            </a:r>
          </a:p>
          <a:p>
            <a:pPr fontAlgn="base">
              <a:spcAft>
                <a:spcPts val="600"/>
              </a:spcAft>
            </a:pPr>
            <a:endParaRPr lang="es-ES" sz="2400" dirty="0">
              <a:solidFill>
                <a:srgbClr val="161F48"/>
              </a:solidFill>
              <a:latin typeface="Roboto Medium" panose="020B0604020202020204" charset="0"/>
              <a:ea typeface="Roboto Medium" panose="020B0604020202020204" charset="0"/>
            </a:endParaRPr>
          </a:p>
          <a:p>
            <a:pPr fontAlgn="base">
              <a:spcAft>
                <a:spcPts val="600"/>
              </a:spcAft>
            </a:pPr>
            <a:r>
              <a:rPr lang="es-ES" sz="2400" dirty="0">
                <a:solidFill>
                  <a:srgbClr val="161F48"/>
                </a:solidFill>
                <a:latin typeface="Roboto Medium" panose="020B0604020202020204" charset="0"/>
                <a:ea typeface="Roboto Medium" panose="020B0604020202020204" charset="0"/>
              </a:rPr>
              <a:t>Obtenga más información: </a:t>
            </a:r>
            <a:r>
              <a:rPr lang="es-ES" sz="2400" b="1" dirty="0">
                <a:solidFill>
                  <a:srgbClr val="2D98AF"/>
                </a:solidFill>
                <a:latin typeface="Roboto Medium" panose="020B0604020202020204" charset="0"/>
                <a:ea typeface="Roboto Medium" panose="020B0604020202020204" charset="0"/>
              </a:rPr>
              <a:t>njcivilrights.gov</a:t>
            </a:r>
            <a:endParaRPr lang="en-US" sz="2400" b="1" dirty="0">
              <a:solidFill>
                <a:srgbClr val="2D98AF"/>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10517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1418"/>
            <a:ext cx="9143111" cy="6857364"/>
          </a:xfrm>
          <a:prstGeom prst="rect">
            <a:avLst/>
          </a:prstGeom>
        </p:spPr>
      </p:pic>
      <p:sp>
        <p:nvSpPr>
          <p:cNvPr id="3" name="object 3"/>
          <p:cNvSpPr txBox="1">
            <a:spLocks noGrp="1"/>
          </p:cNvSpPr>
          <p:nvPr>
            <p:ph type="title"/>
          </p:nvPr>
        </p:nvSpPr>
        <p:spPr>
          <a:xfrm>
            <a:off x="188468" y="345243"/>
            <a:ext cx="8670290" cy="873957"/>
          </a:xfrm>
          <a:prstGeom prst="rect">
            <a:avLst/>
          </a:prstGeom>
        </p:spPr>
        <p:txBody>
          <a:bodyPr vert="horz" wrap="square" lIns="0" tIns="12065" rIns="0" bIns="0" rtlCol="0">
            <a:spAutoFit/>
          </a:bodyPr>
          <a:lstStyle/>
          <a:p>
            <a:pPr marL="12700" marR="5080">
              <a:lnSpc>
                <a:spcPct val="100000"/>
              </a:lnSpc>
              <a:spcBef>
                <a:spcPts val="95"/>
              </a:spcBef>
            </a:pPr>
            <a:r>
              <a:rPr sz="2800" dirty="0">
                <a:solidFill>
                  <a:srgbClr val="151F46"/>
                </a:solidFill>
                <a:latin typeface="Roboto Black" panose="02000000000000000000" pitchFamily="2" charset="0"/>
                <a:ea typeface="Roboto Black" panose="02000000000000000000" pitchFamily="2" charset="0"/>
                <a:cs typeface="Roboto Black" panose="02000000000000000000" pitchFamily="2" charset="0"/>
              </a:rPr>
              <a:t>LA LICENCIA FAMILIAR Y MÉDICA </a:t>
            </a:r>
            <a:r>
              <a:rPr lang="en-US" sz="2800" dirty="0">
                <a:solidFill>
                  <a:srgbClr val="151F46"/>
                </a:solidFill>
                <a:latin typeface="Roboto Black" panose="02000000000000000000" pitchFamily="2" charset="0"/>
                <a:ea typeface="Roboto Black" panose="02000000000000000000" pitchFamily="2" charset="0"/>
                <a:cs typeface="Roboto Black" panose="02000000000000000000" pitchFamily="2" charset="0"/>
              </a:rPr>
              <a:t>P</a:t>
            </a:r>
            <a:r>
              <a:rPr sz="2800" dirty="0">
                <a:solidFill>
                  <a:srgbClr val="151F46"/>
                </a:solidFill>
                <a:latin typeface="Roboto Black" panose="02000000000000000000" pitchFamily="2" charset="0"/>
                <a:ea typeface="Roboto Black" panose="02000000000000000000" pitchFamily="2" charset="0"/>
                <a:cs typeface="Roboto Black" panose="02000000000000000000" pitchFamily="2" charset="0"/>
              </a:rPr>
              <a:t>AGADA  DE NJ </a:t>
            </a:r>
            <a:r>
              <a:rPr lang="en-US" sz="2800" dirty="0">
                <a:solidFill>
                  <a:srgbClr val="151F46"/>
                </a:solidFill>
                <a:latin typeface="Roboto Black" panose="02000000000000000000" pitchFamily="2" charset="0"/>
                <a:ea typeface="Roboto Black" panose="02000000000000000000" pitchFamily="2" charset="0"/>
                <a:cs typeface="Roboto Black" panose="02000000000000000000" pitchFamily="2" charset="0"/>
              </a:rPr>
              <a:t> </a:t>
            </a:r>
            <a:r>
              <a:rPr sz="2800" dirty="0">
                <a:solidFill>
                  <a:srgbClr val="151F46"/>
                </a:solidFill>
                <a:latin typeface="Roboto Black" panose="02000000000000000000" pitchFamily="2" charset="0"/>
                <a:ea typeface="Roboto Black" panose="02000000000000000000" pitchFamily="2" charset="0"/>
                <a:cs typeface="Roboto Black" panose="02000000000000000000" pitchFamily="2" charset="0"/>
              </a:rPr>
              <a:t>SE COMPONE DE:</a:t>
            </a:r>
            <a:endParaRPr sz="28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4" name="object 4"/>
          <p:cNvSpPr txBox="1"/>
          <p:nvPr/>
        </p:nvSpPr>
        <p:spPr>
          <a:xfrm>
            <a:off x="319531" y="3114659"/>
            <a:ext cx="7959725" cy="1769745"/>
          </a:xfrm>
          <a:prstGeom prst="rect">
            <a:avLst/>
          </a:prstGeom>
        </p:spPr>
        <p:txBody>
          <a:bodyPr vert="horz" wrap="square" lIns="0" tIns="71120" rIns="0" bIns="0" rtlCol="0">
            <a:spAutoFit/>
          </a:bodyPr>
          <a:lstStyle/>
          <a:p>
            <a:pPr marL="469900" indent="-457834">
              <a:lnSpc>
                <a:spcPct val="100000"/>
              </a:lnSpc>
              <a:spcBef>
                <a:spcPts val="560"/>
              </a:spcBef>
              <a:buClr>
                <a:srgbClr val="F36E4F"/>
              </a:buClr>
              <a:buFont typeface="Cambria"/>
              <a:buChar char="•"/>
              <a:tabLst>
                <a:tab pos="469900" algn="l"/>
                <a:tab pos="470534" algn="l"/>
              </a:tabLst>
            </a:pPr>
            <a:r>
              <a:rPr lang="es-ES" sz="2600" b="1" spc="-1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Seguro</a:t>
            </a:r>
            <a:r>
              <a:rPr lang="es-ES" sz="2600" b="1" spc="2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lang="es-ES" sz="2600" b="1" spc="-1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de </a:t>
            </a:r>
            <a:r>
              <a:rPr lang="es-ES" sz="2600" b="1" spc="-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Incapacidad</a:t>
            </a:r>
            <a:r>
              <a:rPr lang="es-ES" sz="2600" b="1" spc="-1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lang="es-ES" sz="2600" b="1" spc="-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Temporal</a:t>
            </a:r>
            <a:r>
              <a:rPr lang="es-ES" sz="2600" b="1" spc="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lang="es-ES" sz="2600" b="1"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De</a:t>
            </a:r>
            <a:r>
              <a:rPr lang="es-ES" sz="2600" b="1" spc="-1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lang="es-ES" sz="2600" b="1" spc="-10" dirty="0" err="1">
                <a:solidFill>
                  <a:srgbClr val="F36C4E"/>
                </a:solidFill>
                <a:latin typeface="Roboto Medium" panose="02000000000000000000" pitchFamily="2" charset="0"/>
                <a:ea typeface="Roboto Medium" panose="02000000000000000000" pitchFamily="2" charset="0"/>
                <a:cs typeface="Roboto Medium" panose="02000000000000000000" pitchFamily="2" charset="0"/>
              </a:rPr>
              <a:t>Nj</a:t>
            </a:r>
            <a:r>
              <a:rPr lang="es-ES" sz="2600" b="1"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lang="es-ES" sz="2600" b="1" spc="-1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a:t>
            </a:r>
            <a:r>
              <a:rPr lang="es-ES" sz="2600" b="1" spc="-10" dirty="0" err="1">
                <a:solidFill>
                  <a:srgbClr val="F36C4E"/>
                </a:solidFill>
                <a:latin typeface="Roboto Medium" panose="02000000000000000000" pitchFamily="2" charset="0"/>
                <a:ea typeface="Roboto Medium" panose="02000000000000000000" pitchFamily="2" charset="0"/>
                <a:cs typeface="Roboto Medium" panose="02000000000000000000" pitchFamily="2" charset="0"/>
              </a:rPr>
              <a:t>Tdi</a:t>
            </a:r>
            <a:r>
              <a:rPr lang="es-ES" sz="2600" b="1" spc="-1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a:t>
            </a:r>
            <a:endParaRPr lang="es-ES" sz="2600" dirty="0">
              <a:latin typeface="Roboto Medium" panose="02000000000000000000" pitchFamily="2" charset="0"/>
              <a:ea typeface="Roboto Medium" panose="02000000000000000000" pitchFamily="2" charset="0"/>
              <a:cs typeface="Roboto Medium" panose="02000000000000000000" pitchFamily="2" charset="0"/>
            </a:endParaRPr>
          </a:p>
          <a:p>
            <a:pPr marL="469900" indent="-457834">
              <a:lnSpc>
                <a:spcPct val="100000"/>
              </a:lnSpc>
              <a:spcBef>
                <a:spcPts val="455"/>
              </a:spcBef>
              <a:buClr>
                <a:srgbClr val="F36E4F"/>
              </a:buClr>
              <a:buFont typeface="Cambria"/>
              <a:buChar char="•"/>
              <a:tabLst>
                <a:tab pos="469900" algn="l"/>
                <a:tab pos="470534" algn="l"/>
              </a:tabLst>
            </a:pPr>
            <a:r>
              <a:rPr lang="es-ES" sz="2600" b="1" spc="-1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Seguro</a:t>
            </a:r>
            <a:r>
              <a:rPr lang="es-ES" sz="2600" b="1" spc="2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lang="es-ES" sz="2600" b="1" spc="-1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de</a:t>
            </a:r>
            <a:r>
              <a:rPr lang="es-ES" sz="2600" b="1"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Licencia</a:t>
            </a:r>
            <a:r>
              <a:rPr lang="es-ES" sz="2600" b="1" spc="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lang="es-ES" sz="2600" b="1" spc="-1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Familiar</a:t>
            </a:r>
            <a:r>
              <a:rPr lang="es-ES" sz="2600" b="1" spc="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lang="es-ES" sz="2600" b="1"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De</a:t>
            </a:r>
            <a:r>
              <a:rPr lang="es-ES" sz="2600" b="1" spc="-1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lang="es-ES" sz="2600" b="1" spc="-10" dirty="0" err="1">
                <a:solidFill>
                  <a:srgbClr val="F36C4E"/>
                </a:solidFill>
                <a:latin typeface="Roboto Medium" panose="02000000000000000000" pitchFamily="2" charset="0"/>
                <a:ea typeface="Roboto Medium" panose="02000000000000000000" pitchFamily="2" charset="0"/>
                <a:cs typeface="Roboto Medium" panose="02000000000000000000" pitchFamily="2" charset="0"/>
              </a:rPr>
              <a:t>Nj</a:t>
            </a:r>
            <a:r>
              <a:rPr lang="es-ES" sz="2600" b="1" spc="3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 </a:t>
            </a:r>
            <a:r>
              <a:rPr lang="es-ES" sz="2600" b="1" spc="-15"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(Fli)</a:t>
            </a:r>
          </a:p>
          <a:p>
            <a:pPr marL="469900" marR="45720" indent="-457834">
              <a:lnSpc>
                <a:spcPts val="3020"/>
              </a:lnSpc>
              <a:spcBef>
                <a:spcPts val="620"/>
              </a:spcBef>
              <a:buClr>
                <a:srgbClr val="F36E4F"/>
              </a:buClr>
              <a:buFont typeface="Cambria"/>
              <a:buChar char="•"/>
              <a:tabLst>
                <a:tab pos="469900" algn="l"/>
                <a:tab pos="470534" algn="l"/>
              </a:tabLst>
            </a:pPr>
            <a:r>
              <a:rPr lang="es-ES" sz="2600" b="1" spc="-10" dirty="0">
                <a:solidFill>
                  <a:srgbClr val="50B4C6"/>
                </a:solidFill>
                <a:latin typeface="Roboto Medium" panose="02000000000000000000" pitchFamily="2" charset="0"/>
                <a:ea typeface="Roboto Medium" panose="02000000000000000000" pitchFamily="2" charset="0"/>
                <a:cs typeface="Roboto Medium" panose="02000000000000000000" pitchFamily="2" charset="0"/>
              </a:rPr>
              <a:t>Leyes</a:t>
            </a:r>
            <a:r>
              <a:rPr lang="es-ES" sz="2600" b="1" spc="-5" dirty="0">
                <a:solidFill>
                  <a:srgbClr val="50B4C6"/>
                </a:solidFill>
                <a:latin typeface="Roboto Medium" panose="02000000000000000000" pitchFamily="2" charset="0"/>
                <a:ea typeface="Roboto Medium" panose="02000000000000000000" pitchFamily="2" charset="0"/>
                <a:cs typeface="Roboto Medium" panose="02000000000000000000" pitchFamily="2" charset="0"/>
              </a:rPr>
              <a:t> Estatales y</a:t>
            </a:r>
            <a:r>
              <a:rPr lang="es-ES" sz="2600" b="1" spc="25" dirty="0">
                <a:solidFill>
                  <a:srgbClr val="50B4C6"/>
                </a:solidFill>
                <a:latin typeface="Roboto Medium" panose="02000000000000000000" pitchFamily="2" charset="0"/>
                <a:ea typeface="Roboto Medium" panose="02000000000000000000" pitchFamily="2" charset="0"/>
                <a:cs typeface="Roboto Medium" panose="02000000000000000000" pitchFamily="2" charset="0"/>
              </a:rPr>
              <a:t> </a:t>
            </a:r>
            <a:r>
              <a:rPr lang="es-ES" sz="2600" b="1" spc="-10" dirty="0">
                <a:solidFill>
                  <a:srgbClr val="50B4C6"/>
                </a:solidFill>
                <a:latin typeface="Roboto Medium" panose="02000000000000000000" pitchFamily="2" charset="0"/>
                <a:ea typeface="Roboto Medium" panose="02000000000000000000" pitchFamily="2" charset="0"/>
                <a:cs typeface="Roboto Medium" panose="02000000000000000000" pitchFamily="2" charset="0"/>
              </a:rPr>
              <a:t>Federales</a:t>
            </a:r>
            <a:r>
              <a:rPr lang="es-ES" sz="2600" b="1" spc="20" dirty="0">
                <a:solidFill>
                  <a:srgbClr val="50B4C6"/>
                </a:solidFill>
                <a:latin typeface="Roboto Medium" panose="02000000000000000000" pitchFamily="2" charset="0"/>
                <a:ea typeface="Roboto Medium" panose="02000000000000000000" pitchFamily="2" charset="0"/>
                <a:cs typeface="Roboto Medium" panose="02000000000000000000" pitchFamily="2" charset="0"/>
              </a:rPr>
              <a:t> </a:t>
            </a:r>
            <a:r>
              <a:rPr lang="es-ES" sz="2600" b="1" spc="-15" dirty="0">
                <a:solidFill>
                  <a:srgbClr val="50B4C6"/>
                </a:solidFill>
                <a:latin typeface="Roboto Medium" panose="02000000000000000000" pitchFamily="2" charset="0"/>
                <a:ea typeface="Roboto Medium" panose="02000000000000000000" pitchFamily="2" charset="0"/>
                <a:cs typeface="Roboto Medium" panose="02000000000000000000" pitchFamily="2" charset="0"/>
              </a:rPr>
              <a:t>De</a:t>
            </a:r>
            <a:r>
              <a:rPr lang="es-ES" sz="2600" b="1" spc="-10" dirty="0">
                <a:solidFill>
                  <a:srgbClr val="50B4C6"/>
                </a:solidFill>
                <a:latin typeface="Roboto Medium" panose="02000000000000000000" pitchFamily="2" charset="0"/>
                <a:ea typeface="Roboto Medium" panose="02000000000000000000" pitchFamily="2" charset="0"/>
                <a:cs typeface="Roboto Medium" panose="02000000000000000000" pitchFamily="2" charset="0"/>
              </a:rPr>
              <a:t> </a:t>
            </a:r>
            <a:r>
              <a:rPr lang="es-ES" sz="2600" b="1" spc="-5" dirty="0">
                <a:solidFill>
                  <a:srgbClr val="50B4C6"/>
                </a:solidFill>
                <a:latin typeface="Roboto Medium" panose="02000000000000000000" pitchFamily="2" charset="0"/>
                <a:ea typeface="Roboto Medium" panose="02000000000000000000" pitchFamily="2" charset="0"/>
                <a:cs typeface="Roboto Medium" panose="02000000000000000000" pitchFamily="2" charset="0"/>
              </a:rPr>
              <a:t>Protección </a:t>
            </a:r>
            <a:r>
              <a:rPr lang="es-ES" sz="2600" b="1" spc="-770" dirty="0">
                <a:solidFill>
                  <a:srgbClr val="50B4C6"/>
                </a:solidFill>
                <a:latin typeface="Roboto Medium" panose="02000000000000000000" pitchFamily="2" charset="0"/>
                <a:ea typeface="Roboto Medium" panose="02000000000000000000" pitchFamily="2" charset="0"/>
                <a:cs typeface="Roboto Medium" panose="02000000000000000000" pitchFamily="2" charset="0"/>
              </a:rPr>
              <a:t> </a:t>
            </a:r>
            <a:r>
              <a:rPr lang="es-ES" sz="2600" b="1" spc="-15" dirty="0">
                <a:solidFill>
                  <a:srgbClr val="50B4C6"/>
                </a:solidFill>
                <a:latin typeface="Roboto Medium" panose="02000000000000000000" pitchFamily="2" charset="0"/>
                <a:ea typeface="Roboto Medium" panose="02000000000000000000" pitchFamily="2" charset="0"/>
                <a:cs typeface="Roboto Medium" panose="02000000000000000000" pitchFamily="2" charset="0"/>
              </a:rPr>
              <a:t>Del</a:t>
            </a:r>
            <a:r>
              <a:rPr lang="es-ES" sz="2600" b="1" spc="5" dirty="0">
                <a:solidFill>
                  <a:srgbClr val="50B4C6"/>
                </a:solidFill>
                <a:latin typeface="Roboto Medium" panose="02000000000000000000" pitchFamily="2" charset="0"/>
                <a:ea typeface="Roboto Medium" panose="02000000000000000000" pitchFamily="2" charset="0"/>
                <a:cs typeface="Roboto Medium" panose="02000000000000000000" pitchFamily="2" charset="0"/>
              </a:rPr>
              <a:t> </a:t>
            </a:r>
            <a:r>
              <a:rPr lang="es-ES" sz="2600" b="1" spc="-5" dirty="0">
                <a:solidFill>
                  <a:srgbClr val="50B4C6"/>
                </a:solidFill>
                <a:latin typeface="Roboto Medium" panose="02000000000000000000" pitchFamily="2" charset="0"/>
                <a:ea typeface="Roboto Medium" panose="02000000000000000000" pitchFamily="2" charset="0"/>
                <a:cs typeface="Roboto Medium" panose="02000000000000000000" pitchFamily="2" charset="0"/>
              </a:rPr>
              <a:t>Empleo</a:t>
            </a:r>
            <a:endParaRPr lang="es-ES" sz="2600" dirty="0">
              <a:solidFill>
                <a:srgbClr val="50B4C6"/>
              </a:solidFill>
              <a:latin typeface="Roboto Medium" panose="02000000000000000000" pitchFamily="2" charset="0"/>
              <a:ea typeface="Roboto Medium" panose="02000000000000000000" pitchFamily="2" charset="0"/>
              <a:cs typeface="Roboto Medium" panose="020000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888" y="8887"/>
            <a:ext cx="9134348" cy="6848475"/>
          </a:xfrm>
          <a:prstGeom prst="rect">
            <a:avLst/>
          </a:prstGeom>
        </p:spPr>
      </p:pic>
      <p:sp>
        <p:nvSpPr>
          <p:cNvPr id="3" name="object 3"/>
          <p:cNvSpPr txBox="1">
            <a:spLocks noGrp="1"/>
          </p:cNvSpPr>
          <p:nvPr>
            <p:ph type="title"/>
          </p:nvPr>
        </p:nvSpPr>
        <p:spPr>
          <a:xfrm>
            <a:off x="517956" y="401777"/>
            <a:ext cx="7205980" cy="1521570"/>
          </a:xfrm>
          <a:prstGeom prst="rect">
            <a:avLst/>
          </a:prstGeom>
        </p:spPr>
        <p:txBody>
          <a:bodyPr vert="horz" wrap="square" lIns="0" tIns="97155" rIns="0" bIns="0" rtlCol="0">
            <a:spAutoFit/>
          </a:bodyPr>
          <a:lstStyle/>
          <a:p>
            <a:pPr marL="12700" marR="5080">
              <a:lnSpc>
                <a:spcPts val="3670"/>
              </a:lnSpc>
              <a:spcBef>
                <a:spcPts val="765"/>
              </a:spcBef>
            </a:pPr>
            <a:r>
              <a:rPr sz="3200" dirty="0">
                <a:latin typeface="Roboto Black" panose="02000000000000000000" pitchFamily="2" charset="0"/>
                <a:ea typeface="Roboto Black" panose="02000000000000000000" pitchFamily="2" charset="0"/>
                <a:cs typeface="Roboto Black" panose="02000000000000000000" pitchFamily="2" charset="0"/>
              </a:rPr>
              <a:t>LOS BENEFICIOS DE LA LICENCIA  FAMILIAR Y MÉDICA PAGADA DE  NEW JERSEY PUEDEN CUBRIR</a:t>
            </a:r>
          </a:p>
        </p:txBody>
      </p:sp>
      <p:sp>
        <p:nvSpPr>
          <p:cNvPr id="4" name="object 4"/>
          <p:cNvSpPr txBox="1"/>
          <p:nvPr/>
        </p:nvSpPr>
        <p:spPr>
          <a:xfrm>
            <a:off x="609600" y="2245959"/>
            <a:ext cx="6743065" cy="2144395"/>
          </a:xfrm>
          <a:prstGeom prst="rect">
            <a:avLst/>
          </a:prstGeom>
        </p:spPr>
        <p:txBody>
          <a:bodyPr vert="horz" wrap="square" lIns="0" tIns="70485" rIns="0" bIns="0" rtlCol="0">
            <a:spAutoFit/>
          </a:bodyPr>
          <a:lstStyle/>
          <a:p>
            <a:pPr marL="356870" indent="-344805">
              <a:lnSpc>
                <a:spcPct val="100000"/>
              </a:lnSpc>
              <a:spcBef>
                <a:spcPts val="555"/>
              </a:spcBef>
              <a:buClr>
                <a:srgbClr val="F36C4E"/>
              </a:buClr>
              <a:buFont typeface="Cambria"/>
              <a:buChar char="•"/>
              <a:tabLst>
                <a:tab pos="356870" algn="l"/>
                <a:tab pos="357505" algn="l"/>
              </a:tabLst>
            </a:pP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Enfermedad</a:t>
            </a:r>
            <a:r>
              <a:rPr sz="24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9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(física</a:t>
            </a:r>
            <a:r>
              <a:rPr sz="24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6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o</a:t>
            </a:r>
            <a:r>
              <a:rPr sz="24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5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mental)</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6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o</a:t>
            </a:r>
            <a:r>
              <a:rPr sz="24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lesión</a:t>
            </a:r>
            <a:endParaRPr sz="2400" dirty="0">
              <a:latin typeface="Roboto Medium" panose="02000000000000000000" pitchFamily="2" charset="0"/>
              <a:ea typeface="Roboto Medium" panose="02000000000000000000" pitchFamily="2" charset="0"/>
              <a:cs typeface="Roboto Medium" panose="02000000000000000000" pitchFamily="2" charset="0"/>
            </a:endParaRPr>
          </a:p>
          <a:p>
            <a:pPr marL="356870" indent="-344805">
              <a:lnSpc>
                <a:spcPct val="100000"/>
              </a:lnSpc>
              <a:spcBef>
                <a:spcPts val="455"/>
              </a:spcBef>
              <a:buClr>
                <a:srgbClr val="F36C4E"/>
              </a:buClr>
              <a:buFont typeface="Cambria"/>
              <a:buChar char="•"/>
              <a:tabLst>
                <a:tab pos="356870" algn="l"/>
                <a:tab pos="357505" algn="l"/>
              </a:tabLst>
            </a:pP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Recuperación</a:t>
            </a:r>
            <a:r>
              <a:rPr sz="24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6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del</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embarazo</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y</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9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el</a:t>
            </a:r>
            <a:r>
              <a:rPr sz="24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parto</a:t>
            </a:r>
            <a:endParaRPr sz="2400" dirty="0">
              <a:latin typeface="Roboto Medium" panose="02000000000000000000" pitchFamily="2" charset="0"/>
              <a:ea typeface="Roboto Medium" panose="02000000000000000000" pitchFamily="2" charset="0"/>
              <a:cs typeface="Roboto Medium" panose="02000000000000000000" pitchFamily="2" charset="0"/>
            </a:endParaRPr>
          </a:p>
          <a:p>
            <a:pPr marL="356870" indent="-344805">
              <a:lnSpc>
                <a:spcPct val="100000"/>
              </a:lnSpc>
              <a:spcBef>
                <a:spcPts val="459"/>
              </a:spcBef>
              <a:buClr>
                <a:srgbClr val="F36C4E"/>
              </a:buClr>
              <a:buFont typeface="Cambria"/>
              <a:buChar char="•"/>
              <a:tabLst>
                <a:tab pos="356870" algn="l"/>
                <a:tab pos="357505" algn="l"/>
              </a:tabLst>
            </a:pPr>
            <a:r>
              <a:rPr sz="24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Vincularse</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con</a:t>
            </a:r>
            <a:r>
              <a:rPr sz="24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un</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nuevo </a:t>
            </a:r>
            <a:r>
              <a:rPr sz="2400" spc="-6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hijo(a)</a:t>
            </a:r>
            <a:endParaRPr sz="2400" dirty="0">
              <a:latin typeface="Roboto Medium" panose="02000000000000000000" pitchFamily="2" charset="0"/>
              <a:ea typeface="Roboto Medium" panose="02000000000000000000" pitchFamily="2" charset="0"/>
              <a:cs typeface="Roboto Medium" panose="02000000000000000000" pitchFamily="2" charset="0"/>
            </a:endParaRPr>
          </a:p>
          <a:p>
            <a:pPr marL="356870" indent="-344805">
              <a:lnSpc>
                <a:spcPct val="100000"/>
              </a:lnSpc>
              <a:spcBef>
                <a:spcPts val="480"/>
              </a:spcBef>
              <a:buClr>
                <a:srgbClr val="F36C4E"/>
              </a:buClr>
              <a:buFont typeface="Cambria"/>
              <a:buChar char="•"/>
              <a:tabLst>
                <a:tab pos="356870" algn="l"/>
                <a:tab pos="357505" algn="l"/>
              </a:tabLst>
            </a:pPr>
            <a:r>
              <a:rPr sz="2400" spc="5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Cuidado</a:t>
            </a:r>
            <a:r>
              <a:rPr sz="24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un</a:t>
            </a:r>
            <a:r>
              <a:rPr sz="24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ser</a:t>
            </a:r>
            <a:r>
              <a:rPr sz="24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querido</a:t>
            </a:r>
            <a:endParaRPr sz="2400" dirty="0">
              <a:latin typeface="Roboto Medium" panose="02000000000000000000" pitchFamily="2" charset="0"/>
              <a:ea typeface="Roboto Medium" panose="02000000000000000000" pitchFamily="2" charset="0"/>
              <a:cs typeface="Roboto Medium" panose="02000000000000000000" pitchFamily="2" charset="0"/>
            </a:endParaRPr>
          </a:p>
          <a:p>
            <a:pPr marL="356870" indent="-344805">
              <a:lnSpc>
                <a:spcPct val="100000"/>
              </a:lnSpc>
              <a:spcBef>
                <a:spcPts val="434"/>
              </a:spcBef>
              <a:buClr>
                <a:srgbClr val="F36C4E"/>
              </a:buClr>
              <a:buFont typeface="Cambria"/>
              <a:buChar char="•"/>
              <a:tabLst>
                <a:tab pos="356870" algn="l"/>
                <a:tab pos="357505" algn="l"/>
              </a:tabLst>
            </a:pPr>
            <a:r>
              <a:rPr sz="2400" spc="1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Afrontamiento</a:t>
            </a:r>
            <a:r>
              <a:rPr sz="24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2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de</a:t>
            </a:r>
            <a:r>
              <a:rPr sz="2400" spc="3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5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violencia</a:t>
            </a:r>
            <a:r>
              <a:rPr sz="2400" spc="1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doméstica</a:t>
            </a:r>
            <a:r>
              <a:rPr sz="2400" spc="2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16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o</a:t>
            </a:r>
            <a:r>
              <a:rPr sz="2400" spc="-5"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 </a:t>
            </a:r>
            <a:r>
              <a:rPr sz="2400" spc="-3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sexual</a:t>
            </a:r>
            <a:endParaRPr sz="2400" dirty="0">
              <a:latin typeface="Roboto Medium" panose="02000000000000000000" pitchFamily="2" charset="0"/>
              <a:ea typeface="Roboto Medium" panose="02000000000000000000" pitchFamily="2" charset="0"/>
              <a:cs typeface="Roboto Medium" panose="020000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257991" y="533400"/>
            <a:ext cx="8628017" cy="679270"/>
          </a:xfrm>
          <a:prstGeom prst="rect">
            <a:avLst/>
          </a:prstGeom>
          <a:noFill/>
        </p:spPr>
        <p:txBody>
          <a:bodyPr wrap="square" lIns="0" tIns="0" rIns="0" bIns="0" rtlCol="0">
            <a:noAutofit/>
          </a:bodyPr>
          <a:lstStyle/>
          <a:p>
            <a:r>
              <a:rPr lang="en-US" sz="3600" b="1" dirty="0">
                <a:solidFill>
                  <a:schemeClr val="bg1"/>
                </a:solidFill>
                <a:latin typeface="Roboto Black" panose="02000000000000000000" pitchFamily="2" charset="0"/>
                <a:ea typeface="Roboto Black" panose="02000000000000000000" pitchFamily="2" charset="0"/>
              </a:rPr>
              <a:t>REQUISITOS DEL EMPLEADOR</a:t>
            </a:r>
          </a:p>
        </p:txBody>
      </p:sp>
      <p:sp>
        <p:nvSpPr>
          <p:cNvPr id="7" name="TextBox 6">
            <a:extLst>
              <a:ext uri="{FF2B5EF4-FFF2-40B4-BE49-F238E27FC236}">
                <a16:creationId xmlns:a16="http://schemas.microsoft.com/office/drawing/2014/main" id="{04E0C7B0-3EDA-FF47-9E7F-C7A4CD44C195}"/>
              </a:ext>
            </a:extLst>
          </p:cNvPr>
          <p:cNvSpPr txBox="1"/>
          <p:nvPr/>
        </p:nvSpPr>
        <p:spPr>
          <a:xfrm>
            <a:off x="444137" y="1345558"/>
            <a:ext cx="8257411" cy="4072661"/>
          </a:xfrm>
          <a:prstGeom prst="rect">
            <a:avLst/>
          </a:prstGeom>
          <a:noFill/>
        </p:spPr>
        <p:txBody>
          <a:bodyPr wrap="square" lIns="0" tIns="0" rIns="0" bIns="0" rtlCol="0" anchor="t">
            <a:noAutofit/>
          </a:bodyPr>
          <a:lstStyle/>
          <a:p>
            <a:pPr>
              <a:lnSpc>
                <a:spcPct val="95000"/>
              </a:lnSpc>
            </a:pPr>
            <a:endParaRPr lang="es-VE" sz="2000" dirty="0">
              <a:solidFill>
                <a:srgbClr val="161F48"/>
              </a:solidFill>
              <a:highlight>
                <a:srgbClr val="FFFF00"/>
              </a:highlight>
              <a:latin typeface="Roboto Medium" panose="020B0604020202020204" charset="0"/>
              <a:ea typeface="Roboto Medium" panose="020B0604020202020204" charset="0"/>
            </a:endParaRPr>
          </a:p>
          <a:p>
            <a:pPr>
              <a:lnSpc>
                <a:spcPct val="95000"/>
              </a:lnSpc>
            </a:pPr>
            <a:r>
              <a:rPr lang="es-ES" sz="2000" dirty="0">
                <a:solidFill>
                  <a:srgbClr val="161F48"/>
                </a:solidFill>
                <a:highlight>
                  <a:srgbClr val="FFFF00"/>
                </a:highlight>
                <a:latin typeface="Roboto Medium" panose="020B0604020202020204" charset="0"/>
                <a:ea typeface="Roboto Medium" panose="020B0604020202020204" charset="0"/>
              </a:rPr>
              <a:t>La mayoría de los empleadores de Nueva Jersey están cubiertos.</a:t>
            </a:r>
            <a:endParaRPr lang="es-VE" sz="2000" dirty="0">
              <a:solidFill>
                <a:srgbClr val="161F48"/>
              </a:solidFill>
              <a:highlight>
                <a:srgbClr val="FFFF00"/>
              </a:highlight>
              <a:latin typeface="Roboto Medium" panose="020B0604020202020204" charset="0"/>
              <a:ea typeface="Roboto Medium" panose="020B0604020202020204" charset="0"/>
            </a:endParaRPr>
          </a:p>
          <a:p>
            <a:pPr>
              <a:lnSpc>
                <a:spcPct val="95000"/>
              </a:lnSpc>
            </a:pPr>
            <a:endParaRPr lang="es-VE" sz="2000" dirty="0">
              <a:solidFill>
                <a:srgbClr val="161F48"/>
              </a:solidFill>
              <a:latin typeface="Roboto Medium" panose="020B0604020202020204" charset="0"/>
              <a:ea typeface="Roboto Medium" panose="020B0604020202020204" charset="0"/>
            </a:endParaRPr>
          </a:p>
          <a:p>
            <a:pPr>
              <a:lnSpc>
                <a:spcPct val="95000"/>
              </a:lnSpc>
            </a:pPr>
            <a:r>
              <a:rPr lang="es-VE" sz="2000" dirty="0">
                <a:solidFill>
                  <a:srgbClr val="161F48"/>
                </a:solidFill>
                <a:latin typeface="Roboto Medium" panose="020B0604020202020204" charset="0"/>
                <a:ea typeface="Roboto Medium" panose="020B0604020202020204" charset="0"/>
              </a:rPr>
              <a:t>Los empleadores de NJ están obligados a participar en estos programas o a proporcionar a los empleados cobertura a través de un plan de seguro privado</a:t>
            </a:r>
            <a:endParaRPr lang="es-VE" sz="2000" dirty="0">
              <a:solidFill>
                <a:srgbClr val="161F48"/>
              </a:solidFill>
              <a:latin typeface="Roboto Medium"/>
              <a:ea typeface="Roboto Medium"/>
            </a:endParaRPr>
          </a:p>
          <a:p>
            <a:pPr>
              <a:lnSpc>
                <a:spcPct val="95000"/>
              </a:lnSpc>
            </a:pPr>
            <a:r>
              <a:rPr lang="es-VE" sz="2000" dirty="0">
                <a:solidFill>
                  <a:srgbClr val="F36E4E"/>
                </a:solidFill>
                <a:latin typeface="Roboto Medium" panose="02000000000000000000" pitchFamily="2" charset="0"/>
                <a:ea typeface="Roboto Medium" panose="02000000000000000000" pitchFamily="2" charset="0"/>
              </a:rPr>
              <a:t>•</a:t>
            </a:r>
            <a:r>
              <a:rPr lang="es-VE" sz="2800" dirty="0">
                <a:solidFill>
                  <a:srgbClr val="F36E4E"/>
                </a:solidFill>
                <a:latin typeface="Roboto Medium" panose="02000000000000000000" pitchFamily="2" charset="0"/>
                <a:ea typeface="Roboto Medium" panose="02000000000000000000" pitchFamily="2" charset="0"/>
              </a:rPr>
              <a:t>  </a:t>
            </a:r>
            <a:r>
              <a:rPr lang="es-VE" sz="2000" dirty="0">
                <a:solidFill>
                  <a:srgbClr val="161F48"/>
                </a:solidFill>
                <a:latin typeface="Roboto Medium" panose="02000000000000000000" pitchFamily="2" charset="0"/>
                <a:ea typeface="Roboto Medium" panose="02000000000000000000" pitchFamily="2" charset="0"/>
              </a:rPr>
              <a:t>El gobierno federal está exento</a:t>
            </a:r>
          </a:p>
          <a:p>
            <a:pPr marL="233045" indent="-233045">
              <a:lnSpc>
                <a:spcPct val="95000"/>
              </a:lnSpc>
              <a:spcAft>
                <a:spcPts val="600"/>
              </a:spcAft>
            </a:pPr>
            <a:r>
              <a:rPr lang="es-VE" sz="2000" dirty="0">
                <a:solidFill>
                  <a:srgbClr val="F36E4E"/>
                </a:solidFill>
                <a:latin typeface="Roboto Medium" panose="02000000000000000000" pitchFamily="2" charset="0"/>
                <a:ea typeface="Roboto Medium" panose="02000000000000000000" pitchFamily="2" charset="0"/>
              </a:rPr>
              <a:t>•</a:t>
            </a:r>
            <a:r>
              <a:rPr lang="es-VE" sz="2800" dirty="0">
                <a:solidFill>
                  <a:srgbClr val="F36E4E"/>
                </a:solidFill>
                <a:latin typeface="Roboto Medium" panose="02000000000000000000" pitchFamily="2" charset="0"/>
                <a:ea typeface="Roboto Medium" panose="02000000000000000000" pitchFamily="2" charset="0"/>
              </a:rPr>
              <a:t>	</a:t>
            </a:r>
            <a:r>
              <a:rPr lang="es-VE" sz="2000" dirty="0">
                <a:solidFill>
                  <a:srgbClr val="F36E4E"/>
                </a:solidFill>
                <a:latin typeface="Roboto Medium" panose="02000000000000000000" pitchFamily="2" charset="0"/>
                <a:ea typeface="Roboto Medium" panose="02000000000000000000" pitchFamily="2" charset="0"/>
              </a:rPr>
              <a:t>La Incapacidad Temporal </a:t>
            </a:r>
            <a:r>
              <a:rPr lang="es-US" sz="2000" dirty="0">
                <a:solidFill>
                  <a:srgbClr val="161F48"/>
                </a:solidFill>
                <a:latin typeface="Roboto Medium" panose="02000000000000000000" pitchFamily="2" charset="0"/>
                <a:ea typeface="Roboto Medium" panose="02000000000000000000" pitchFamily="2" charset="0"/>
              </a:rPr>
              <a:t>es opcional para los gobiernos locales, por ejemplo, condados, municipios y distritos escolares</a:t>
            </a:r>
            <a:endParaRPr lang="es-VE" sz="2000" dirty="0">
              <a:solidFill>
                <a:srgbClr val="161F48"/>
              </a:solidFill>
              <a:latin typeface="Roboto Medium" panose="02000000000000000000" pitchFamily="2" charset="0"/>
              <a:ea typeface="Roboto Medium" panose="02000000000000000000" pitchFamily="2" charset="0"/>
            </a:endParaRPr>
          </a:p>
          <a:p>
            <a:pPr marL="233045" indent="-233045">
              <a:lnSpc>
                <a:spcPct val="95000"/>
              </a:lnSpc>
              <a:spcAft>
                <a:spcPts val="600"/>
              </a:spcAft>
            </a:pPr>
            <a:r>
              <a:rPr lang="es-VE" sz="2000" b="0" i="0" dirty="0">
                <a:solidFill>
                  <a:srgbClr val="F36E4E"/>
                </a:solidFill>
                <a:effectLst/>
                <a:latin typeface="Roboto Medium" panose="02000000000000000000" pitchFamily="2" charset="0"/>
                <a:ea typeface="Roboto Medium" panose="02000000000000000000" pitchFamily="2" charset="0"/>
              </a:rPr>
              <a:t>	</a:t>
            </a:r>
          </a:p>
          <a:p>
            <a:pPr marL="233045" indent="-233045">
              <a:lnSpc>
                <a:spcPct val="95000"/>
              </a:lnSpc>
              <a:spcAft>
                <a:spcPts val="600"/>
              </a:spcAft>
            </a:pPr>
            <a:r>
              <a:rPr lang="es-VE" sz="2000" dirty="0">
                <a:solidFill>
                  <a:srgbClr val="F36E4E"/>
                </a:solidFill>
                <a:latin typeface="Roboto Medium" panose="02000000000000000000" pitchFamily="2" charset="0"/>
                <a:ea typeface="Roboto Medium" panose="02000000000000000000" pitchFamily="2" charset="0"/>
              </a:rPr>
              <a:t>	</a:t>
            </a:r>
            <a:r>
              <a:rPr lang="es-US" sz="2000" b="0" i="0" dirty="0">
                <a:solidFill>
                  <a:srgbClr val="151F48"/>
                </a:solidFill>
                <a:effectLst/>
                <a:latin typeface="Roboto Medium" panose="02000000000000000000" pitchFamily="2" charset="0"/>
                <a:ea typeface="Roboto Medium" panose="02000000000000000000" pitchFamily="2" charset="0"/>
              </a:rPr>
              <a:t>Si su empleador está cubierto, está obligado a establecer deducciones de nómina para usted. </a:t>
            </a:r>
            <a:r>
              <a:rPr lang="es-ES" sz="2000" b="0" i="0" dirty="0">
                <a:solidFill>
                  <a:srgbClr val="151F48"/>
                </a:solidFill>
                <a:effectLst/>
                <a:latin typeface="Roboto Medium" panose="02000000000000000000" pitchFamily="2" charset="0"/>
                <a:ea typeface="Roboto Medium" panose="02000000000000000000" pitchFamily="2" charset="0"/>
              </a:rPr>
              <a:t>Si no establecen contribuciones, un empleado aún puede presentar una solicitud.</a:t>
            </a:r>
            <a:endParaRPr lang="en-US" sz="2000" dirty="0">
              <a:solidFill>
                <a:srgbClr val="161F48"/>
              </a:solidFill>
              <a:latin typeface="Roboto Medium" panose="02000000000000000000" pitchFamily="2" charset="0"/>
              <a:ea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53605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3999" cy="6857999"/>
          </a:xfrm>
          <a:prstGeom prst="rect">
            <a:avLst/>
          </a:prstGeom>
        </p:spPr>
      </p:pic>
      <p:sp>
        <p:nvSpPr>
          <p:cNvPr id="3" name="object 3"/>
          <p:cNvSpPr txBox="1">
            <a:spLocks noGrp="1"/>
          </p:cNvSpPr>
          <p:nvPr>
            <p:ph type="title"/>
          </p:nvPr>
        </p:nvSpPr>
        <p:spPr>
          <a:xfrm>
            <a:off x="337548" y="527977"/>
            <a:ext cx="8571321" cy="382156"/>
          </a:xfrm>
          <a:prstGeom prst="rect">
            <a:avLst/>
          </a:prstGeom>
        </p:spPr>
        <p:txBody>
          <a:bodyPr vert="horz" wrap="square" lIns="0" tIns="12700" rIns="0" bIns="0" rtlCol="0">
            <a:spAutoFit/>
          </a:bodyPr>
          <a:lstStyle/>
          <a:p>
            <a:pPr marL="12700">
              <a:lnSpc>
                <a:spcPct val="100000"/>
              </a:lnSpc>
              <a:spcBef>
                <a:spcPts val="100"/>
              </a:spcBef>
            </a:pPr>
            <a:r>
              <a:rPr lang="es-ES" sz="2400" b="1" dirty="0">
                <a:solidFill>
                  <a:srgbClr val="151F47"/>
                </a:solidFill>
                <a:latin typeface="Roboto Black" panose="02000000000000000000" pitchFamily="2" charset="0"/>
                <a:ea typeface="Roboto Black" panose="02000000000000000000" pitchFamily="2" charset="0"/>
                <a:cs typeface="Roboto Black" panose="02000000000000000000" pitchFamily="2" charset="0"/>
              </a:rPr>
              <a:t>DEBE CUMPLIR CON LOS REQUISITOS DE ELEGIBILIDAD</a:t>
            </a:r>
            <a:endParaRPr sz="24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4" name="object 4"/>
          <p:cNvSpPr txBox="1"/>
          <p:nvPr/>
        </p:nvSpPr>
        <p:spPr>
          <a:xfrm>
            <a:off x="345431" y="2057400"/>
            <a:ext cx="8447405" cy="4105611"/>
          </a:xfrm>
          <a:prstGeom prst="rect">
            <a:avLst/>
          </a:prstGeom>
        </p:spPr>
        <p:txBody>
          <a:bodyPr vert="horz" wrap="square" lIns="0" tIns="12700" rIns="0" bIns="0" rtlCol="0">
            <a:spAutoFit/>
          </a:bodyPr>
          <a:lstStyle/>
          <a:p>
            <a:pPr marL="354964" indent="-342900">
              <a:lnSpc>
                <a:spcPts val="2875"/>
              </a:lnSpc>
              <a:spcBef>
                <a:spcPts val="100"/>
              </a:spcBef>
              <a:buClr>
                <a:schemeClr val="accent6"/>
              </a:buClr>
              <a:buSzPct val="95833"/>
              <a:buFont typeface="Arial" panose="020B0604020202020204" pitchFamily="34" charset="0"/>
              <a:buChar char="•"/>
              <a:tabLst>
                <a:tab pos="120650" algn="l"/>
              </a:tabLst>
            </a:pPr>
            <a:r>
              <a:rPr lang="es-ES" sz="2200" dirty="0">
                <a:solidFill>
                  <a:srgbClr val="151F47"/>
                </a:solidFill>
                <a:latin typeface="Roboto Medium" panose="02000000000000000000" pitchFamily="2" charset="0"/>
                <a:ea typeface="Roboto Medium" panose="02000000000000000000" pitchFamily="2" charset="0"/>
                <a:cs typeface="Roboto Medium" panose="02000000000000000000" pitchFamily="2" charset="0"/>
              </a:rPr>
              <a:t>Los ingresos deben ser con el(los) empleador(es) cubierto(s)</a:t>
            </a:r>
            <a:endParaRPr sz="2200" dirty="0">
              <a:latin typeface="Roboto Medium" panose="02000000000000000000" pitchFamily="2" charset="0"/>
              <a:ea typeface="Roboto Medium" panose="02000000000000000000" pitchFamily="2" charset="0"/>
              <a:cs typeface="Roboto Medium" panose="02000000000000000000" pitchFamily="2" charset="0"/>
            </a:endParaRPr>
          </a:p>
          <a:p>
            <a:pPr marL="354964" indent="-342900">
              <a:lnSpc>
                <a:spcPts val="2875"/>
              </a:lnSpc>
              <a:buClr>
                <a:schemeClr val="accent6"/>
              </a:buClr>
              <a:buSzPct val="95833"/>
              <a:buFont typeface="Arial" panose="020B0604020202020204" pitchFamily="34" charset="0"/>
              <a:buChar char="•"/>
              <a:tabLst>
                <a:tab pos="120650" algn="l"/>
              </a:tabLst>
            </a:pPr>
            <a:r>
              <a:rPr lang="es-ES" sz="2200" dirty="0">
                <a:solidFill>
                  <a:srgbClr val="151F47"/>
                </a:solidFill>
                <a:latin typeface="Roboto Medium" panose="02000000000000000000" pitchFamily="2" charset="0"/>
                <a:ea typeface="Roboto Medium" panose="02000000000000000000" pitchFamily="2" charset="0"/>
                <a:cs typeface="Roboto Medium" panose="02000000000000000000" pitchFamily="2" charset="0"/>
              </a:rPr>
              <a:t>Debe cumplir con los requisitos de ingresos; consulte </a:t>
            </a:r>
            <a:r>
              <a:rPr lang="es-VE" sz="2200" b="1" dirty="0">
                <a:solidFill>
                  <a:srgbClr val="2C97AE"/>
                </a:solidFill>
                <a:latin typeface="Roboto Medium" panose="02000000000000000000" pitchFamily="2" charset="0"/>
                <a:ea typeface="Roboto Medium" panose="02000000000000000000" pitchFamily="2" charset="0"/>
                <a:cs typeface="Roboto Medium" panose="02000000000000000000" pitchFamily="2" charset="0"/>
              </a:rPr>
              <a:t>myleavebenefits.nj.gov </a:t>
            </a:r>
            <a:r>
              <a:rPr lang="es-ES" sz="2200" dirty="0">
                <a:solidFill>
                  <a:srgbClr val="151F47"/>
                </a:solidFill>
                <a:latin typeface="Roboto Medium" panose="02000000000000000000" pitchFamily="2" charset="0"/>
                <a:ea typeface="Roboto Medium" panose="02000000000000000000" pitchFamily="2" charset="0"/>
                <a:cs typeface="Roboto Medium" panose="02000000000000000000" pitchFamily="2" charset="0"/>
              </a:rPr>
              <a:t>para </a:t>
            </a:r>
            <a:r>
              <a:rPr lang="es-VE" sz="2200" dirty="0">
                <a:solidFill>
                  <a:srgbClr val="151F47"/>
                </a:solidFill>
                <a:latin typeface="Roboto Medium" panose="02000000000000000000" pitchFamily="2" charset="0"/>
                <a:ea typeface="Roboto Medium" panose="02000000000000000000" pitchFamily="2" charset="0"/>
                <a:cs typeface="Roboto Medium" panose="02000000000000000000" pitchFamily="2" charset="0"/>
              </a:rPr>
              <a:t>los requisitos del año en curso</a:t>
            </a:r>
            <a:endParaRPr sz="2200" dirty="0">
              <a:latin typeface="Roboto Medium" panose="02000000000000000000" pitchFamily="2" charset="0"/>
              <a:ea typeface="Roboto Medium" panose="02000000000000000000" pitchFamily="2" charset="0"/>
              <a:cs typeface="Roboto Medium" panose="02000000000000000000" pitchFamily="2" charset="0"/>
            </a:endParaRPr>
          </a:p>
          <a:p>
            <a:pPr marL="355600" marR="5080" indent="-342900">
              <a:lnSpc>
                <a:spcPts val="2890"/>
              </a:lnSpc>
              <a:spcBef>
                <a:spcPts val="85"/>
              </a:spcBef>
              <a:buClr>
                <a:schemeClr val="accent6"/>
              </a:buClr>
              <a:buSzPct val="95833"/>
              <a:buFont typeface="Arial" panose="020B0604020202020204" pitchFamily="34" charset="0"/>
              <a:buChar char="•"/>
              <a:tabLst>
                <a:tab pos="120650" algn="l"/>
              </a:tabLst>
            </a:pPr>
            <a:r>
              <a:rPr lang="es-ES" sz="2200" dirty="0">
                <a:solidFill>
                  <a:srgbClr val="151F47"/>
                </a:solidFill>
                <a:latin typeface="Roboto Medium" panose="02000000000000000000" pitchFamily="2" charset="0"/>
                <a:ea typeface="Roboto Medium" panose="02000000000000000000" pitchFamily="2" charset="0"/>
                <a:cs typeface="Roboto Medium" panose="02000000000000000000" pitchFamily="2" charset="0"/>
              </a:rPr>
              <a:t>Por lo general, los empleados que trabajan en gran medida fuera de NJ no están cubiertos; aun así, se les anima a hacer la solicitud</a:t>
            </a:r>
          </a:p>
          <a:p>
            <a:pPr marL="355600" marR="5080" indent="-342900">
              <a:lnSpc>
                <a:spcPts val="2890"/>
              </a:lnSpc>
              <a:spcBef>
                <a:spcPts val="85"/>
              </a:spcBef>
              <a:buClr>
                <a:schemeClr val="accent6"/>
              </a:buClr>
              <a:buSzPct val="95833"/>
              <a:buFont typeface="Arial" panose="020B0604020202020204" pitchFamily="34" charset="0"/>
              <a:buChar char="•"/>
              <a:tabLst>
                <a:tab pos="120650" algn="l"/>
              </a:tabLst>
            </a:pPr>
            <a:r>
              <a:rPr lang="es-ES" sz="2200" dirty="0">
                <a:solidFill>
                  <a:srgbClr val="151F47"/>
                </a:solidFill>
                <a:latin typeface="Roboto Medium" panose="02000000000000000000" pitchFamily="2" charset="0"/>
                <a:ea typeface="Roboto Medium" panose="02000000000000000000" pitchFamily="2" charset="0"/>
                <a:cs typeface="Roboto Medium" panose="02000000000000000000" pitchFamily="2" charset="0"/>
              </a:rPr>
              <a:t>Se requiere un Número de Seguro Social válido en la solicitud</a:t>
            </a:r>
            <a:endParaRPr sz="2200" dirty="0">
              <a:latin typeface="Roboto Medium" panose="02000000000000000000" pitchFamily="2" charset="0"/>
              <a:ea typeface="Roboto Medium" panose="02000000000000000000" pitchFamily="2" charset="0"/>
              <a:cs typeface="Roboto Medium" panose="02000000000000000000" pitchFamily="2" charset="0"/>
            </a:endParaRPr>
          </a:p>
          <a:p>
            <a:pPr marL="354964" indent="-342900">
              <a:lnSpc>
                <a:spcPts val="2875"/>
              </a:lnSpc>
              <a:buClr>
                <a:schemeClr val="accent6"/>
              </a:buClr>
              <a:buSzPct val="95833"/>
              <a:buFont typeface="Arial" panose="020B0604020202020204" pitchFamily="34" charset="0"/>
              <a:buChar char="•"/>
              <a:tabLst>
                <a:tab pos="120650" algn="l"/>
              </a:tabLst>
            </a:pPr>
            <a:r>
              <a:rPr lang="es-ES" sz="2200" dirty="0">
                <a:solidFill>
                  <a:srgbClr val="151F47"/>
                </a:solidFill>
                <a:latin typeface="Roboto Medium" panose="02000000000000000000" pitchFamily="2" charset="0"/>
                <a:ea typeface="Roboto Medium" panose="02000000000000000000" pitchFamily="2" charset="0"/>
                <a:cs typeface="Roboto Medium" panose="02000000000000000000" pitchFamily="2" charset="0"/>
              </a:rPr>
              <a:t>Cumplir con la definición de empleado; los contratistas independientes debidamente clasificados no son elegibles. Obtenga más información sobre la clasificación errónea de trabajadores en </a:t>
            </a:r>
            <a:r>
              <a:rPr lang="es-VE" sz="2200" b="1" dirty="0">
                <a:solidFill>
                  <a:srgbClr val="2C97AE"/>
                </a:solidFill>
                <a:latin typeface="Roboto Medium" panose="02000000000000000000" pitchFamily="2" charset="0"/>
                <a:ea typeface="Roboto Medium" panose="02000000000000000000" pitchFamily="2" charset="0"/>
                <a:cs typeface="Roboto Medium" panose="02000000000000000000" pitchFamily="2" charset="0"/>
              </a:rPr>
              <a:t>myworkrights.nj.gov</a:t>
            </a:r>
            <a:endParaRPr sz="2200" dirty="0">
              <a:latin typeface="Roboto Medium" panose="02000000000000000000" pitchFamily="2" charset="0"/>
              <a:ea typeface="Roboto Medium" panose="02000000000000000000" pitchFamily="2" charset="0"/>
              <a:cs typeface="Roboto Medium" panose="02000000000000000000"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111" cy="6857364"/>
          </a:xfrm>
          <a:prstGeom prst="rect">
            <a:avLst/>
          </a:prstGeom>
        </p:spPr>
      </p:pic>
      <p:sp>
        <p:nvSpPr>
          <p:cNvPr id="3" name="object 3"/>
          <p:cNvSpPr txBox="1">
            <a:spLocks noGrp="1"/>
          </p:cNvSpPr>
          <p:nvPr>
            <p:ph type="title"/>
          </p:nvPr>
        </p:nvSpPr>
        <p:spPr>
          <a:xfrm>
            <a:off x="501034" y="1066800"/>
            <a:ext cx="8004683" cy="616836"/>
          </a:xfrm>
          <a:prstGeom prst="rect">
            <a:avLst/>
          </a:prstGeom>
        </p:spPr>
        <p:txBody>
          <a:bodyPr vert="horz" wrap="square" lIns="0" tIns="7620" rIns="0" bIns="0" rtlCol="0">
            <a:spAutoFit/>
          </a:bodyPr>
          <a:lstStyle/>
          <a:p>
            <a:pPr marL="12700" marR="5080">
              <a:lnSpc>
                <a:spcPts val="4950"/>
              </a:lnSpc>
              <a:spcBef>
                <a:spcPts val="60"/>
              </a:spcBef>
            </a:pPr>
            <a:r>
              <a:rPr sz="4000" spc="30" dirty="0">
                <a:latin typeface="Roboto Black" panose="02000000000000000000" pitchFamily="2" charset="0"/>
                <a:ea typeface="Roboto Black" panose="02000000000000000000" pitchFamily="2" charset="0"/>
                <a:cs typeface="Roboto Black" panose="02000000000000000000" pitchFamily="2" charset="0"/>
              </a:rPr>
              <a:t>QUÉ</a:t>
            </a:r>
            <a:r>
              <a:rPr sz="4000" spc="-265" dirty="0">
                <a:latin typeface="Roboto Black" panose="02000000000000000000" pitchFamily="2" charset="0"/>
                <a:ea typeface="Roboto Black" panose="02000000000000000000" pitchFamily="2" charset="0"/>
                <a:cs typeface="Roboto Black" panose="02000000000000000000" pitchFamily="2" charset="0"/>
              </a:rPr>
              <a:t> </a:t>
            </a:r>
            <a:r>
              <a:rPr sz="4000" spc="-30" dirty="0">
                <a:latin typeface="Roboto Black" panose="02000000000000000000" pitchFamily="2" charset="0"/>
                <a:ea typeface="Roboto Black" panose="02000000000000000000" pitchFamily="2" charset="0"/>
                <a:cs typeface="Roboto Black" panose="02000000000000000000" pitchFamily="2" charset="0"/>
              </a:rPr>
              <a:t>BENEFI</a:t>
            </a:r>
            <a:r>
              <a:rPr sz="4000" spc="-15" dirty="0">
                <a:latin typeface="Roboto Black" panose="02000000000000000000" pitchFamily="2" charset="0"/>
                <a:ea typeface="Roboto Black" panose="02000000000000000000" pitchFamily="2" charset="0"/>
                <a:cs typeface="Roboto Black" panose="02000000000000000000" pitchFamily="2" charset="0"/>
              </a:rPr>
              <a:t>C</a:t>
            </a:r>
            <a:r>
              <a:rPr sz="4000" spc="50" dirty="0">
                <a:latin typeface="Roboto Black" panose="02000000000000000000" pitchFamily="2" charset="0"/>
                <a:ea typeface="Roboto Black" panose="02000000000000000000" pitchFamily="2" charset="0"/>
                <a:cs typeface="Roboto Black" panose="02000000000000000000" pitchFamily="2" charset="0"/>
              </a:rPr>
              <a:t>IO</a:t>
            </a:r>
            <a:r>
              <a:rPr sz="4000" spc="60" dirty="0">
                <a:latin typeface="Roboto Black" panose="02000000000000000000" pitchFamily="2" charset="0"/>
                <a:ea typeface="Roboto Black" panose="02000000000000000000" pitchFamily="2" charset="0"/>
                <a:cs typeface="Roboto Black" panose="02000000000000000000" pitchFamily="2" charset="0"/>
              </a:rPr>
              <a:t>S</a:t>
            </a:r>
            <a:r>
              <a:rPr sz="4000" spc="-280" dirty="0">
                <a:latin typeface="Roboto Black" panose="02000000000000000000" pitchFamily="2" charset="0"/>
                <a:ea typeface="Roboto Black" panose="02000000000000000000" pitchFamily="2" charset="0"/>
                <a:cs typeface="Roboto Black" panose="02000000000000000000" pitchFamily="2" charset="0"/>
              </a:rPr>
              <a:t> </a:t>
            </a:r>
            <a:r>
              <a:rPr sz="4000" spc="-25" dirty="0">
                <a:latin typeface="Roboto Black" panose="02000000000000000000" pitchFamily="2" charset="0"/>
                <a:ea typeface="Roboto Black" panose="02000000000000000000" pitchFamily="2" charset="0"/>
                <a:cs typeface="Roboto Black" panose="02000000000000000000" pitchFamily="2" charset="0"/>
              </a:rPr>
              <a:t>PUEDE  </a:t>
            </a:r>
            <a:r>
              <a:rPr sz="4000" spc="-35" dirty="0">
                <a:latin typeface="Roboto Black" panose="02000000000000000000" pitchFamily="2" charset="0"/>
                <a:ea typeface="Roboto Black" panose="02000000000000000000" pitchFamily="2" charset="0"/>
                <a:cs typeface="Roboto Black" panose="02000000000000000000" pitchFamily="2" charset="0"/>
              </a:rPr>
              <a:t>RECIBIR</a:t>
            </a:r>
            <a:endParaRPr sz="4000"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4" name="object 4"/>
          <p:cNvSpPr txBox="1">
            <a:spLocks noGrp="1"/>
          </p:cNvSpPr>
          <p:nvPr>
            <p:ph type="body" idx="1"/>
          </p:nvPr>
        </p:nvSpPr>
        <p:spPr>
          <a:xfrm>
            <a:off x="648792" y="2052065"/>
            <a:ext cx="7846415" cy="2819233"/>
          </a:xfrm>
          <a:prstGeom prst="rect">
            <a:avLst/>
          </a:prstGeom>
        </p:spPr>
        <p:txBody>
          <a:bodyPr vert="horz" wrap="square" lIns="0" tIns="12700" rIns="0" bIns="0" rtlCol="0">
            <a:spAutoFit/>
          </a:bodyPr>
          <a:lstStyle/>
          <a:p>
            <a:pPr marL="365760" indent="-341630">
              <a:lnSpc>
                <a:spcPts val="2830"/>
              </a:lnSpc>
              <a:spcBef>
                <a:spcPts val="100"/>
              </a:spcBef>
              <a:buClr>
                <a:srgbClr val="F36C4E"/>
              </a:buClr>
              <a:buFont typeface="Cambria"/>
              <a:buChar char="•"/>
              <a:tabLst>
                <a:tab pos="366395" algn="l"/>
                <a:tab pos="367030" algn="l"/>
              </a:tabLst>
            </a:pPr>
            <a:r>
              <a:rPr lang="es-ES" sz="2000" i="0" dirty="0">
                <a:latin typeface="Roboto Medium" panose="02000000000000000000" pitchFamily="2" charset="0"/>
                <a:ea typeface="Roboto Medium" panose="02000000000000000000" pitchFamily="2" charset="0"/>
                <a:cs typeface="Roboto Medium" panose="02000000000000000000" pitchFamily="2" charset="0"/>
              </a:rPr>
              <a:t>Reciba el 85% de su salario semanal promedio, hasta un máximo</a:t>
            </a:r>
          </a:p>
          <a:p>
            <a:pPr marL="822960" lvl="1" indent="-341630">
              <a:lnSpc>
                <a:spcPts val="2830"/>
              </a:lnSpc>
              <a:spcBef>
                <a:spcPts val="100"/>
              </a:spcBef>
              <a:buClr>
                <a:srgbClr val="F36C4E"/>
              </a:buClr>
              <a:buFont typeface="Cambria"/>
              <a:buChar char="•"/>
              <a:tabLst>
                <a:tab pos="366395" algn="l"/>
                <a:tab pos="367030" algn="l"/>
              </a:tabLst>
            </a:pPr>
            <a:r>
              <a:rPr lang="es-ES" sz="2000" dirty="0">
                <a:solidFill>
                  <a:srgbClr val="151F46"/>
                </a:solidFill>
                <a:latin typeface="Roboto Medium" panose="02000000000000000000" pitchFamily="2" charset="0"/>
                <a:ea typeface="Roboto Medium" panose="02000000000000000000" pitchFamily="2" charset="0"/>
                <a:cs typeface="Roboto Medium" panose="02000000000000000000" pitchFamily="2" charset="0"/>
              </a:rPr>
              <a:t>Consulte el nivel máximo de beneficios semanales del año actual en </a:t>
            </a:r>
            <a:r>
              <a:rPr lang="es-ES" sz="2000" b="1" kern="120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myleavebenefits.nj.gov</a:t>
            </a:r>
            <a:r>
              <a:rPr lang="es-ES" sz="1600" i="0" dirty="0">
                <a:latin typeface="Roboto Medium" panose="02000000000000000000" pitchFamily="2" charset="0"/>
                <a:ea typeface="Roboto Medium" panose="02000000000000000000" pitchFamily="2" charset="0"/>
                <a:cs typeface="Roboto Medium" panose="02000000000000000000" pitchFamily="2" charset="0"/>
              </a:rPr>
              <a:t>. </a:t>
            </a:r>
          </a:p>
          <a:p>
            <a:pPr marL="365760" indent="-341630">
              <a:lnSpc>
                <a:spcPts val="2830"/>
              </a:lnSpc>
              <a:spcBef>
                <a:spcPts val="100"/>
              </a:spcBef>
              <a:buClr>
                <a:srgbClr val="F36C4E"/>
              </a:buClr>
              <a:buFont typeface="Cambria"/>
              <a:buChar char="•"/>
              <a:tabLst>
                <a:tab pos="366395" algn="l"/>
                <a:tab pos="367030" algn="l"/>
              </a:tabLst>
            </a:pPr>
            <a:r>
              <a:rPr sz="2000" i="0" dirty="0">
                <a:latin typeface="Roboto Medium" panose="02000000000000000000" pitchFamily="2" charset="0"/>
                <a:ea typeface="Roboto Medium" panose="02000000000000000000" pitchFamily="2" charset="0"/>
                <a:cs typeface="Roboto Medium" panose="02000000000000000000" pitchFamily="2" charset="0"/>
              </a:rPr>
              <a:t>Para el </a:t>
            </a:r>
            <a:r>
              <a:rPr sz="2000" b="1" i="0" kern="120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Seguro de Incapacidad Temporal</a:t>
            </a:r>
            <a:r>
              <a:rPr sz="2000" i="0" dirty="0">
                <a:latin typeface="Roboto Medium" panose="02000000000000000000" pitchFamily="2" charset="0"/>
                <a:ea typeface="Roboto Medium" panose="02000000000000000000" pitchFamily="2" charset="0"/>
                <a:cs typeface="Roboto Medium" panose="02000000000000000000" pitchFamily="2" charset="0"/>
              </a:rPr>
              <a:t>: hasta 26  semanas de beneficios, certificadas por un profesional  médico</a:t>
            </a:r>
            <a:endParaRPr sz="2000" dirty="0">
              <a:latin typeface="Roboto Medium" panose="02000000000000000000" pitchFamily="2" charset="0"/>
              <a:ea typeface="Roboto Medium" panose="02000000000000000000" pitchFamily="2" charset="0"/>
              <a:cs typeface="Roboto Medium" panose="02000000000000000000" pitchFamily="2" charset="0"/>
            </a:endParaRPr>
          </a:p>
          <a:p>
            <a:pPr marL="365760" marR="5080" indent="-341630">
              <a:lnSpc>
                <a:spcPct val="96700"/>
              </a:lnSpc>
              <a:spcBef>
                <a:spcPts val="700"/>
              </a:spcBef>
              <a:buClr>
                <a:srgbClr val="F36C4E"/>
              </a:buClr>
              <a:buFont typeface="Cambria"/>
              <a:buChar char="•"/>
              <a:tabLst>
                <a:tab pos="366395" algn="l"/>
                <a:tab pos="367030" algn="l"/>
              </a:tabLst>
            </a:pPr>
            <a:r>
              <a:rPr sz="2000" i="0" dirty="0">
                <a:latin typeface="Roboto Medium" panose="02000000000000000000" pitchFamily="2" charset="0"/>
                <a:ea typeface="Roboto Medium" panose="02000000000000000000" pitchFamily="2" charset="0"/>
                <a:cs typeface="Roboto Medium" panose="02000000000000000000" pitchFamily="2" charset="0"/>
              </a:rPr>
              <a:t>Para el </a:t>
            </a:r>
            <a:r>
              <a:rPr sz="2000" b="1" i="0" kern="1200" dirty="0">
                <a:solidFill>
                  <a:srgbClr val="F36C4E"/>
                </a:solidFill>
                <a:latin typeface="Roboto Medium" panose="02000000000000000000" pitchFamily="2" charset="0"/>
                <a:ea typeface="Roboto Medium" panose="02000000000000000000" pitchFamily="2" charset="0"/>
                <a:cs typeface="Roboto Medium" panose="02000000000000000000" pitchFamily="2" charset="0"/>
              </a:rPr>
              <a:t>Seguro de Licencia Familiar</a:t>
            </a:r>
            <a:r>
              <a:rPr sz="2000" i="0" dirty="0">
                <a:latin typeface="Roboto Medium" panose="02000000000000000000" pitchFamily="2" charset="0"/>
                <a:ea typeface="Roboto Medium" panose="02000000000000000000" pitchFamily="2" charset="0"/>
                <a:cs typeface="Roboto Medium" panose="02000000000000000000" pitchFamily="2" charset="0"/>
              </a:rPr>
              <a:t>: hasta 12 semanas  de beneficios si se toman consecutivamente, 56 días de  beneficios si se toman intermitentemente</a:t>
            </a:r>
            <a:endParaRPr sz="2000" dirty="0">
              <a:latin typeface="Roboto Medium" panose="02000000000000000000" pitchFamily="2" charset="0"/>
              <a:ea typeface="Roboto Medium" panose="02000000000000000000" pitchFamily="2" charset="0"/>
              <a:cs typeface="Roboto Medium" panose="02000000000000000000"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257991" y="469787"/>
            <a:ext cx="8628017" cy="679270"/>
          </a:xfrm>
          <a:prstGeom prst="rect">
            <a:avLst/>
          </a:prstGeom>
          <a:noFill/>
        </p:spPr>
        <p:txBody>
          <a:bodyPr wrap="square" lIns="0" tIns="0" rIns="0" bIns="0" rtlCol="0">
            <a:noAutofit/>
          </a:bodyPr>
          <a:lstStyle/>
          <a:p>
            <a:r>
              <a:rPr lang="es-US" sz="3400" b="1" dirty="0">
                <a:solidFill>
                  <a:schemeClr val="bg1"/>
                </a:solidFill>
                <a:latin typeface="Roboto Black" panose="02000000000000000000" pitchFamily="2" charset="0"/>
                <a:ea typeface="Roboto Black" panose="02000000000000000000" pitchFamily="2" charset="0"/>
              </a:rPr>
              <a:t>¿CÓMO SE FINANCIAN LOS PROGRAMAS</a:t>
            </a:r>
            <a:r>
              <a:rPr lang="en-US" sz="3400" b="1" dirty="0">
                <a:solidFill>
                  <a:schemeClr val="bg1"/>
                </a:solidFill>
                <a:latin typeface="Roboto Black" panose="02000000000000000000" pitchFamily="2" charset="0"/>
                <a:ea typeface="Roboto Black" panose="02000000000000000000" pitchFamily="2" charset="0"/>
              </a:rPr>
              <a:t>?</a:t>
            </a:r>
          </a:p>
        </p:txBody>
      </p:sp>
      <p:sp>
        <p:nvSpPr>
          <p:cNvPr id="7" name="TextBox 6">
            <a:extLst>
              <a:ext uri="{FF2B5EF4-FFF2-40B4-BE49-F238E27FC236}">
                <a16:creationId xmlns:a16="http://schemas.microsoft.com/office/drawing/2014/main" id="{04E0C7B0-3EDA-FF47-9E7F-C7A4CD44C195}"/>
              </a:ext>
            </a:extLst>
          </p:cNvPr>
          <p:cNvSpPr txBox="1"/>
          <p:nvPr/>
        </p:nvSpPr>
        <p:spPr>
          <a:xfrm>
            <a:off x="443294" y="1735847"/>
            <a:ext cx="8257411" cy="4072661"/>
          </a:xfrm>
          <a:prstGeom prst="rect">
            <a:avLst/>
          </a:prstGeom>
          <a:noFill/>
        </p:spPr>
        <p:txBody>
          <a:bodyPr wrap="square" lIns="0" tIns="0" rIns="0" bIns="0" rtlCol="0" anchor="t">
            <a:noAutofit/>
          </a:bodyPr>
          <a:lstStyle/>
          <a:p>
            <a:pPr>
              <a:lnSpc>
                <a:spcPct val="95000"/>
              </a:lnSpc>
            </a:pPr>
            <a:r>
              <a:rPr lang="es-VE" sz="2200" dirty="0">
                <a:solidFill>
                  <a:srgbClr val="F36E4E"/>
                </a:solidFill>
                <a:latin typeface="Roboto Medium" panose="02000000000000000000" pitchFamily="2" charset="0"/>
                <a:ea typeface="Roboto Medium" panose="02000000000000000000" pitchFamily="2" charset="0"/>
                <a:cs typeface="+mn-lt"/>
              </a:rPr>
              <a:t>Seguro de Incapacidad Temporal: </a:t>
            </a:r>
            <a:r>
              <a:rPr lang="es-VE" sz="2200" dirty="0">
                <a:solidFill>
                  <a:srgbClr val="161F48"/>
                </a:solidFill>
                <a:latin typeface="Roboto Medium" panose="02000000000000000000" pitchFamily="2" charset="0"/>
                <a:ea typeface="Roboto Medium" panose="02000000000000000000" pitchFamily="2" charset="0"/>
              </a:rPr>
              <a:t>tanto los empleadores como los trabajadores contribuyen al costo del programa. Los trabajadores contribuyen a través de las deducciones realizadas en sus nóminas.</a:t>
            </a:r>
            <a:endParaRPr lang="es-VE" dirty="0">
              <a:latin typeface="Roboto Medium" panose="02000000000000000000" pitchFamily="2" charset="0"/>
              <a:ea typeface="Roboto Medium" panose="02000000000000000000" pitchFamily="2" charset="0"/>
            </a:endParaRPr>
          </a:p>
          <a:p>
            <a:pPr>
              <a:lnSpc>
                <a:spcPct val="95000"/>
              </a:lnSpc>
            </a:pPr>
            <a:endParaRPr lang="es-VE" sz="2200" dirty="0">
              <a:solidFill>
                <a:srgbClr val="161F48"/>
              </a:solidFill>
              <a:latin typeface="Roboto Medium" panose="02000000000000000000" pitchFamily="2" charset="0"/>
              <a:ea typeface="Roboto Medium" panose="02000000000000000000" pitchFamily="2" charset="0"/>
            </a:endParaRPr>
          </a:p>
          <a:p>
            <a:pPr>
              <a:lnSpc>
                <a:spcPct val="95000"/>
              </a:lnSpc>
            </a:pPr>
            <a:r>
              <a:rPr lang="es-VE" sz="2200" dirty="0">
                <a:solidFill>
                  <a:srgbClr val="F36E4E"/>
                </a:solidFill>
                <a:latin typeface="Roboto Medium" panose="02000000000000000000" pitchFamily="2" charset="0"/>
                <a:ea typeface="Roboto Medium" panose="02000000000000000000" pitchFamily="2" charset="0"/>
              </a:rPr>
              <a:t>Seguro de Licencia Familiar: </a:t>
            </a:r>
            <a:r>
              <a:rPr lang="es-VE" sz="2200" dirty="0">
                <a:solidFill>
                  <a:srgbClr val="161F48"/>
                </a:solidFill>
                <a:latin typeface="Roboto Medium" panose="02000000000000000000" pitchFamily="2" charset="0"/>
                <a:ea typeface="Roboto Medium" panose="02000000000000000000" pitchFamily="2" charset="0"/>
              </a:rPr>
              <a:t>el programa se financia al 100% con las deducciones de la nómina de los trabajadores. Los empleadores no contribuyen al programa.</a:t>
            </a:r>
          </a:p>
          <a:p>
            <a:pPr>
              <a:lnSpc>
                <a:spcPct val="95000"/>
              </a:lnSpc>
            </a:pPr>
            <a:endParaRPr lang="en-US" sz="2000" dirty="0">
              <a:solidFill>
                <a:srgbClr val="161F48"/>
              </a:solidFill>
              <a:latin typeface="Roboto Medium" panose="020B0604020202020204" charset="0"/>
              <a:ea typeface="Roboto Medium" panose="020B0604020202020204" charset="0"/>
            </a:endParaRPr>
          </a:p>
          <a:p>
            <a:pPr>
              <a:lnSpc>
                <a:spcPct val="95000"/>
              </a:lnSpc>
            </a:pPr>
            <a:endParaRPr lang="en-US" sz="2000" dirty="0">
              <a:solidFill>
                <a:srgbClr val="161F48"/>
              </a:solidFill>
              <a:latin typeface="Roboto Medium" panose="02000000000000000000" pitchFamily="2" charset="0"/>
              <a:ea typeface="Roboto Medium" panose="02000000000000000000" pitchFamily="2" charset="0"/>
            </a:endParaRPr>
          </a:p>
          <a:p>
            <a:pPr marL="233045" indent="-233045">
              <a:lnSpc>
                <a:spcPct val="95000"/>
              </a:lnSpc>
              <a:spcAft>
                <a:spcPts val="600"/>
              </a:spcAft>
            </a:pPr>
            <a:endParaRPr lang="en-US" sz="2000" dirty="0">
              <a:solidFill>
                <a:srgbClr val="161F48"/>
              </a:solidFill>
              <a:latin typeface="Roboto Medium" panose="02000000000000000000" pitchFamily="2" charset="0"/>
              <a:ea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349421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d8de39d-0c7d-4994-b818-e51149782c1a">
      <Terms xmlns="http://schemas.microsoft.com/office/infopath/2007/PartnerControls"/>
    </lcf76f155ced4ddcb4097134ff3c332f>
    <TaxCatchAll xmlns="d7b9f131-75e1-4be4-a896-0cb14e72885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2982B31BB4F6409766F7649C0970C6" ma:contentTypeVersion="16" ma:contentTypeDescription="Create a new document." ma:contentTypeScope="" ma:versionID="3217e5ce6e52931f7094da139920e9d6">
  <xsd:schema xmlns:xsd="http://www.w3.org/2001/XMLSchema" xmlns:xs="http://www.w3.org/2001/XMLSchema" xmlns:p="http://schemas.microsoft.com/office/2006/metadata/properties" xmlns:ns2="1d8de39d-0c7d-4994-b818-e51149782c1a" xmlns:ns3="d7b9f131-75e1-4be4-a896-0cb14e728854" targetNamespace="http://schemas.microsoft.com/office/2006/metadata/properties" ma:root="true" ma:fieldsID="ad8a767ea397ff72a0df5e2ac2e0490b" ns2:_="" ns3:_="">
    <xsd:import namespace="1d8de39d-0c7d-4994-b818-e51149782c1a"/>
    <xsd:import namespace="d7b9f131-75e1-4be4-a896-0cb14e72885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8de39d-0c7d-4994-b818-e51149782c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81b0449-a7ed-439f-be55-0163d7004e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b9f131-75e1-4be4-a896-0cb14e72885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50c3311-fb12-426f-9bd9-ddcc0cc9840a}" ma:internalName="TaxCatchAll" ma:showField="CatchAllData" ma:web="d7b9f131-75e1-4be4-a896-0cb14e728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2D3A6F-B3C4-424C-BE7B-27780A744C9F}">
  <ds:schemaRefs>
    <ds:schemaRef ds:uri="http://schemas.microsoft.com/office/2006/metadata/properties"/>
    <ds:schemaRef ds:uri="http://schemas.microsoft.com/office/infopath/2007/PartnerControls"/>
    <ds:schemaRef ds:uri="1d8de39d-0c7d-4994-b818-e51149782c1a"/>
    <ds:schemaRef ds:uri="d7b9f131-75e1-4be4-a896-0cb14e728854"/>
  </ds:schemaRefs>
</ds:datastoreItem>
</file>

<file path=customXml/itemProps2.xml><?xml version="1.0" encoding="utf-8"?>
<ds:datastoreItem xmlns:ds="http://schemas.openxmlformats.org/officeDocument/2006/customXml" ds:itemID="{57F97E49-02F9-45DC-A833-D8FD26B108E1}">
  <ds:schemaRefs>
    <ds:schemaRef ds:uri="http://schemas.microsoft.com/sharepoint/v3/contenttype/forms"/>
  </ds:schemaRefs>
</ds:datastoreItem>
</file>

<file path=customXml/itemProps3.xml><?xml version="1.0" encoding="utf-8"?>
<ds:datastoreItem xmlns:ds="http://schemas.openxmlformats.org/officeDocument/2006/customXml" ds:itemID="{1C595A52-F606-4704-899D-1CF5B56B2D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8de39d-0c7d-4994-b818-e51149782c1a"/>
    <ds:schemaRef ds:uri="d7b9f131-75e1-4be4-a896-0cb14e7288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076c3d1-3802-4b9f-b36a-e0a41bd642a7}" enabled="0" method="" siteId="{5076c3d1-3802-4b9f-b36a-e0a41bd642a7}" removed="1"/>
</clbl:labelList>
</file>

<file path=docProps/app.xml><?xml version="1.0" encoding="utf-8"?>
<Properties xmlns="http://schemas.openxmlformats.org/officeDocument/2006/extended-properties" xmlns:vt="http://schemas.openxmlformats.org/officeDocument/2006/docPropsVTypes">
  <Template/>
  <TotalTime>0</TotalTime>
  <Words>2949</Words>
  <Application>Microsoft Office PowerPoint</Application>
  <PresentationFormat>On-screen Show (4:3)</PresentationFormat>
  <Paragraphs>279</Paragraphs>
  <Slides>39</Slides>
  <Notes>15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LOS TRABAJORES NECESITAN  TIEMPO PARA DAR Y RECIBIR ATENCIÓN</vt:lpstr>
      <vt:lpstr>ESTOS PROGRAMAS AYUDAN EMPRESAS</vt:lpstr>
      <vt:lpstr>LA LICENCIA FAMILIAR Y MÉDICA PAGADA  DE NJ  SE COMPONE DE:</vt:lpstr>
      <vt:lpstr>LOS BENEFICIOS DE LA LICENCIA  FAMILIAR Y MÉDICA PAGADA DE  NEW JERSEY PUEDEN CUBRIR</vt:lpstr>
      <vt:lpstr>PowerPoint Presentation</vt:lpstr>
      <vt:lpstr>DEBE CUMPLIR CON LOS REQUISITOS DE ELEGIBILIDAD</vt:lpstr>
      <vt:lpstr>QUÉ BENEFICIOS PUEDE  RECIBIR</vt:lpstr>
      <vt:lpstr>PowerPoint Presentation</vt:lpstr>
      <vt:lpstr>PowerPoint Presentation</vt:lpstr>
      <vt:lpstr>PowerPoint Presentation</vt:lpstr>
      <vt:lpstr>PowerPoint Presentation</vt:lpstr>
      <vt:lpstr>CUIDAR DE SÍ MISMO: SEGURO DE INCAPACIDAD TEMPORAL</vt:lpstr>
      <vt:lpstr>CUIDAR A UN SER QUERIDO:   SEGURO DE LICENCIA FAMILIAR</vt:lpstr>
      <vt:lpstr>CUIDAR A UN SER QUERIDO: SEGURO DE LICENCIA FAMILIAR (CONTINUACIÓN)</vt:lpstr>
      <vt:lpstr>BENEFICIOS PARA LOS NUEVOS PADRES:  SEGURO DE INCAPACIDAD TEMPORAL Y  LICENCIA FAMILIAR</vt:lpstr>
      <vt:lpstr>HERRAMIENTA CRONOLÓGICA  DE MATERNIDAD</vt:lpstr>
      <vt:lpstr>VINCULARSE CON UN NUEVO HIJO(A): SEGURO DE LICENCIA FAMILIAR</vt:lpstr>
      <vt:lpstr>AFRONTAMIENTO DE LA VIOLENCIA DOMÉSTICA O SEXUAL: SEGURO DE LICENCIA FAMILIAR O INCAPACIDAD  TEMPORAL</vt:lpstr>
      <vt:lpstr>TRANSICIÓN ENTRE EL DESEMPLEO Y LA INCAPACIDAD  TEMPORAL/LICENCIA FAMILIAR</vt:lpstr>
      <vt:lpstr>PowerPoint Presentation</vt:lpstr>
      <vt:lpstr>PowerPoint Presentation</vt:lpstr>
      <vt:lpstr>CONSEJOS PARA HACER LA SOLICITUD</vt:lpstr>
      <vt:lpstr>PowerPoint Presentation</vt:lpstr>
      <vt:lpstr>PowerPoint Presentation</vt:lpstr>
      <vt:lpstr>PowerPoint Presentation</vt:lpstr>
      <vt:lpstr>PowerPoint Presentation</vt:lpstr>
      <vt:lpstr>PROTECCIÓN DEL EMPLEO</vt:lpstr>
      <vt:lpstr>PowerPoint Presentation</vt:lpstr>
      <vt:lpstr>PowerPoint Presentation</vt:lpstr>
      <vt:lpstr>LEY FEDERAL DE LICENCIA  FAMILIAR Y MÉDICA (FMLA)</vt:lpstr>
      <vt:lpstr>LEY FEDERAL DE LICENCIA  FAMILIAR Y MÉDICO (FMLA)</vt:lpstr>
      <vt:lpstr>LEY DE LICENCIA FAMILIAR DE  NEW JERSEY (NJFLA)</vt:lpstr>
      <vt:lpstr>LEY DE LICENCIA FAMILIAR DE  NEWJERSEY (NJFLA)</vt:lpstr>
      <vt:lpstr>PowerPoint Presentation</vt:lpstr>
      <vt:lpstr>LICENCIA PAGADA Y CON PROTECCIÓN DE EMPLEO  DURANTE EL EMBARAZO Y LA RECUPERACIÓN</vt:lpstr>
      <vt:lpstr>LEY SAFE DE NEW JERSEY (NEW JERSEY SAFE ACT)</vt:lpstr>
      <vt:lpstr>REPRESALIA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2025-07-15T17:46:55Z</dcterms:created>
  <dcterms:modified xsi:type="dcterms:W3CDTF">2025-10-30T13:59:39Z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0x010100682982B31BB4F6409766F7649C0970C6</vt:lpwstr>
  </property>
</Properties>
</file>